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sldIdLst>
    <p:sldId id="256" r:id="rId2"/>
    <p:sldId id="282" r:id="rId3"/>
    <p:sldId id="283" r:id="rId4"/>
    <p:sldId id="284" r:id="rId5"/>
    <p:sldId id="257" r:id="rId6"/>
    <p:sldId id="258" r:id="rId7"/>
    <p:sldId id="285" r:id="rId8"/>
    <p:sldId id="259" r:id="rId9"/>
    <p:sldId id="260" r:id="rId10"/>
    <p:sldId id="261" r:id="rId11"/>
    <p:sldId id="262" r:id="rId12"/>
    <p:sldId id="286" r:id="rId13"/>
    <p:sldId id="263" r:id="rId14"/>
    <p:sldId id="271" r:id="rId15"/>
    <p:sldId id="279" r:id="rId16"/>
    <p:sldId id="272" r:id="rId17"/>
    <p:sldId id="273" r:id="rId18"/>
    <p:sldId id="274" r:id="rId19"/>
    <p:sldId id="275" r:id="rId20"/>
    <p:sldId id="280" r:id="rId21"/>
    <p:sldId id="264" r:id="rId22"/>
    <p:sldId id="265" r:id="rId23"/>
    <p:sldId id="266" r:id="rId24"/>
    <p:sldId id="267" r:id="rId25"/>
    <p:sldId id="268" r:id="rId26"/>
    <p:sldId id="269" r:id="rId27"/>
    <p:sldId id="276" r:id="rId28"/>
    <p:sldId id="277" r:id="rId29"/>
    <p:sldId id="278" r:id="rId30"/>
    <p:sldId id="270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758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5218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019233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3180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079691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7215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9757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743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692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7023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242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8640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076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3972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7371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794E4-604B-457B-905C-6DD0F2A70A9C}" type="datetimeFigureOut">
              <a:rPr lang="ru-RU" smtClean="0"/>
              <a:pPr/>
              <a:t>16.09.2019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1152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794E4-604B-457B-905C-6DD0F2A70A9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48EF0F6-492B-40FB-AE3D-E60EA32DC6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557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9484" y="3023815"/>
            <a:ext cx="7766936" cy="1646302"/>
          </a:xfrm>
        </p:spPr>
        <p:txBody>
          <a:bodyPr/>
          <a:lstStyle/>
          <a:p>
            <a:pPr algn="ctr"/>
            <a:r>
              <a:rPr lang="uk-UA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Комунальний заклад «Дошкільний навчальний заклад (ясла-садок) №382 «</a:t>
            </a:r>
            <a:r>
              <a:rPr lang="uk-UA" sz="4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Джерельце»Харківської</a:t>
            </a:r>
            <a:r>
              <a:rPr lang="uk-UA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міської ради»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02037" y="3721995"/>
            <a:ext cx="51277" cy="12497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 descr="http://sadik382.klasna.com/uploads/editor/248/60548/sitepage_80/images/logotip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7706" y="2401715"/>
            <a:ext cx="5074294" cy="4395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1322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6602" y="382710"/>
            <a:ext cx="6278382" cy="3139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268" y="4056845"/>
            <a:ext cx="4930252" cy="2465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6046" y="3807502"/>
            <a:ext cx="5428938" cy="2714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304" y="773887"/>
            <a:ext cx="4868214" cy="2434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8725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574" y="3772609"/>
            <a:ext cx="6044317" cy="3022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767" y="326955"/>
            <a:ext cx="6891308" cy="3445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1524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199" y="401782"/>
            <a:ext cx="1130530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Організація</a:t>
            </a:r>
            <a:r>
              <a:rPr lang="ru-RU" dirty="0" smtClean="0"/>
              <a:t> </a:t>
            </a:r>
            <a:r>
              <a:rPr lang="ru-RU" dirty="0" err="1" smtClean="0"/>
              <a:t>харчування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у </a:t>
            </a:r>
            <a:r>
              <a:rPr lang="ru-RU" dirty="0" err="1" smtClean="0"/>
              <a:t>дошкільному</a:t>
            </a:r>
            <a:endParaRPr lang="ru-RU" dirty="0" smtClean="0"/>
          </a:p>
          <a:p>
            <a:pPr algn="ctr"/>
            <a:r>
              <a:rPr lang="ru-RU" dirty="0" err="1" smtClean="0"/>
              <a:t>закладі</a:t>
            </a:r>
            <a:r>
              <a:rPr lang="ru-RU" dirty="0" smtClean="0"/>
              <a:t> у 2018/2019 </a:t>
            </a:r>
            <a:r>
              <a:rPr lang="ru-RU" dirty="0" err="1" smtClean="0"/>
              <a:t>навчальному</a:t>
            </a:r>
            <a:r>
              <a:rPr lang="ru-RU" dirty="0" smtClean="0"/>
              <a:t> </a:t>
            </a:r>
            <a:r>
              <a:rPr lang="ru-RU" dirty="0" err="1" smtClean="0"/>
              <a:t>році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 err="1" smtClean="0"/>
              <a:t>наявності</a:t>
            </a:r>
            <a:r>
              <a:rPr lang="ru-RU" dirty="0" smtClean="0"/>
              <a:t> </a:t>
            </a:r>
            <a:r>
              <a:rPr lang="ru-RU" dirty="0" err="1" smtClean="0"/>
              <a:t>двотижневе</a:t>
            </a:r>
            <a:r>
              <a:rPr lang="ru-RU" dirty="0" smtClean="0"/>
              <a:t> </a:t>
            </a:r>
            <a:r>
              <a:rPr lang="ru-RU" dirty="0" err="1" smtClean="0"/>
              <a:t>перспективне</a:t>
            </a:r>
            <a:r>
              <a:rPr lang="ru-RU" dirty="0" smtClean="0"/>
              <a:t> меню</a:t>
            </a:r>
            <a:r>
              <a:rPr lang="ru-RU" dirty="0" smtClean="0"/>
              <a:t>;</a:t>
            </a:r>
            <a:endParaRPr lang="ru-RU" dirty="0" smtClean="0"/>
          </a:p>
          <a:p>
            <a:r>
              <a:rPr lang="ru-RU" dirty="0" err="1" smtClean="0"/>
              <a:t>натуральні</a:t>
            </a:r>
            <a:r>
              <a:rPr lang="ru-RU" dirty="0" smtClean="0"/>
              <a:t> </a:t>
            </a:r>
            <a:r>
              <a:rPr lang="ru-RU" dirty="0" err="1" smtClean="0"/>
              <a:t>норми</a:t>
            </a:r>
            <a:r>
              <a:rPr lang="ru-RU" dirty="0" smtClean="0"/>
              <a:t> </a:t>
            </a:r>
            <a:r>
              <a:rPr lang="ru-RU" dirty="0" err="1" smtClean="0"/>
              <a:t>харчування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по </a:t>
            </a:r>
            <a:r>
              <a:rPr lang="ru-RU" dirty="0" err="1" smtClean="0"/>
              <a:t>основним</a:t>
            </a:r>
            <a:r>
              <a:rPr lang="ru-RU" dirty="0" smtClean="0"/>
              <a:t> продуктам,</a:t>
            </a:r>
          </a:p>
          <a:p>
            <a:r>
              <a:rPr lang="ru-RU" dirty="0" smtClean="0"/>
              <a:t>в </a:t>
            </a:r>
            <a:r>
              <a:rPr lang="ru-RU" dirty="0" err="1" smtClean="0"/>
              <a:t>цілому</a:t>
            </a:r>
            <a:r>
              <a:rPr lang="ru-RU" dirty="0" smtClean="0"/>
              <a:t>, </a:t>
            </a:r>
            <a:r>
              <a:rPr lang="ru-RU" dirty="0" err="1" smtClean="0"/>
              <a:t>виконуються</a:t>
            </a:r>
            <a:r>
              <a:rPr lang="ru-RU" dirty="0" smtClean="0"/>
              <a:t> (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середньому</a:t>
            </a:r>
            <a:r>
              <a:rPr lang="ru-RU" dirty="0" smtClean="0"/>
              <a:t> на 80</a:t>
            </a:r>
            <a:r>
              <a:rPr lang="ru-RU" dirty="0" smtClean="0"/>
              <a:t>%);</a:t>
            </a:r>
            <a:endParaRPr lang="ru-RU" dirty="0" smtClean="0"/>
          </a:p>
          <a:p>
            <a:r>
              <a:rPr lang="ru-RU" dirty="0" err="1" smtClean="0"/>
              <a:t>складена</a:t>
            </a:r>
            <a:r>
              <a:rPr lang="ru-RU" dirty="0" smtClean="0"/>
              <a:t> картотека </a:t>
            </a:r>
            <a:r>
              <a:rPr lang="ru-RU" dirty="0" err="1" smtClean="0"/>
              <a:t>страв</a:t>
            </a:r>
            <a:r>
              <a:rPr lang="ru-RU" dirty="0" smtClean="0"/>
              <a:t> (</a:t>
            </a:r>
            <a:r>
              <a:rPr lang="ru-RU" dirty="0" err="1" smtClean="0"/>
              <a:t>картки</a:t>
            </a:r>
            <a:r>
              <a:rPr lang="ru-RU" dirty="0" smtClean="0"/>
              <a:t> – </a:t>
            </a:r>
            <a:r>
              <a:rPr lang="ru-RU" dirty="0" err="1" smtClean="0"/>
              <a:t>розкладки</a:t>
            </a:r>
            <a:r>
              <a:rPr lang="ru-RU" dirty="0" smtClean="0"/>
              <a:t>) </a:t>
            </a:r>
            <a:r>
              <a:rPr lang="ru-RU" dirty="0" err="1" smtClean="0"/>
              <a:t>згідно</a:t>
            </a:r>
            <a:endParaRPr lang="ru-RU" dirty="0" smtClean="0"/>
          </a:p>
          <a:p>
            <a:r>
              <a:rPr lang="ru-RU" dirty="0" err="1" smtClean="0"/>
              <a:t>Інструкції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 err="1" smtClean="0"/>
              <a:t>харчування</a:t>
            </a:r>
            <a:r>
              <a:rPr lang="ru-RU" dirty="0" smtClean="0"/>
              <a:t>;</a:t>
            </a:r>
            <a:endParaRPr lang="ru-RU" dirty="0" smtClean="0"/>
          </a:p>
          <a:p>
            <a:r>
              <a:rPr lang="ru-RU" dirty="0" smtClean="0"/>
              <a:t>меню стало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різноманітним</a:t>
            </a:r>
            <a:r>
              <a:rPr lang="ru-RU" dirty="0" smtClean="0"/>
              <a:t> за </a:t>
            </a:r>
            <a:r>
              <a:rPr lang="ru-RU" dirty="0" err="1" smtClean="0"/>
              <a:t>рахунок</a:t>
            </a:r>
            <a:r>
              <a:rPr lang="ru-RU" dirty="0" smtClean="0"/>
              <a:t> </a:t>
            </a:r>
            <a:r>
              <a:rPr lang="ru-RU" dirty="0" err="1" smtClean="0"/>
              <a:t>введення</a:t>
            </a:r>
            <a:r>
              <a:rPr lang="ru-RU" dirty="0" smtClean="0"/>
              <a:t> </a:t>
            </a:r>
            <a:r>
              <a:rPr lang="ru-RU" dirty="0" err="1" smtClean="0"/>
              <a:t>нових</a:t>
            </a:r>
            <a:endParaRPr lang="ru-RU" dirty="0" smtClean="0"/>
          </a:p>
          <a:p>
            <a:r>
              <a:rPr lang="ru-RU" dirty="0" err="1" smtClean="0"/>
              <a:t>овочевих</a:t>
            </a:r>
            <a:r>
              <a:rPr lang="ru-RU" dirty="0" smtClean="0"/>
              <a:t> </a:t>
            </a:r>
            <a:r>
              <a:rPr lang="ru-RU" dirty="0" err="1" smtClean="0"/>
              <a:t>страв</a:t>
            </a:r>
            <a:r>
              <a:rPr lang="ru-RU" dirty="0" smtClean="0"/>
              <a:t>, </a:t>
            </a:r>
            <a:r>
              <a:rPr lang="ru-RU" dirty="0" err="1" smtClean="0"/>
              <a:t>салатів</a:t>
            </a:r>
            <a:r>
              <a:rPr lang="ru-RU" dirty="0" smtClean="0"/>
              <a:t>, </a:t>
            </a:r>
            <a:r>
              <a:rPr lang="ru-RU" dirty="0" err="1" smtClean="0"/>
              <a:t>виробів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тіста</a:t>
            </a:r>
            <a:r>
              <a:rPr lang="ru-RU" dirty="0" smtClean="0"/>
              <a:t>;</a:t>
            </a:r>
            <a:endParaRPr lang="ru-RU" dirty="0" smtClean="0"/>
          </a:p>
          <a:p>
            <a:r>
              <a:rPr lang="ru-RU" dirty="0" err="1" smtClean="0"/>
              <a:t>враховано</a:t>
            </a:r>
            <a:r>
              <a:rPr lang="ru-RU" dirty="0" smtClean="0"/>
              <a:t> </a:t>
            </a:r>
            <a:r>
              <a:rPr lang="ru-RU" dirty="0" err="1" smtClean="0"/>
              <a:t>безкоштовне</a:t>
            </a:r>
            <a:r>
              <a:rPr lang="ru-RU" dirty="0" smtClean="0"/>
              <a:t> </a:t>
            </a:r>
            <a:r>
              <a:rPr lang="ru-RU" dirty="0" err="1" smtClean="0"/>
              <a:t>харчування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</a:t>
            </a:r>
            <a:r>
              <a:rPr lang="ru-RU" dirty="0" err="1" smtClean="0"/>
              <a:t>пільгового</a:t>
            </a:r>
            <a:endParaRPr lang="ru-RU" dirty="0" smtClean="0"/>
          </a:p>
          <a:p>
            <a:r>
              <a:rPr lang="ru-RU" dirty="0" smtClean="0"/>
              <a:t>контингенту: у 2018/2019 </a:t>
            </a:r>
            <a:r>
              <a:rPr lang="ru-RU" dirty="0" err="1" smtClean="0"/>
              <a:t>навчальному</a:t>
            </a:r>
            <a:r>
              <a:rPr lang="ru-RU" dirty="0" smtClean="0"/>
              <a:t> </a:t>
            </a:r>
            <a:r>
              <a:rPr lang="ru-RU" dirty="0" err="1" smtClean="0"/>
              <a:t>році</a:t>
            </a:r>
            <a:r>
              <a:rPr lang="ru-RU" dirty="0" smtClean="0"/>
              <a:t> десять </a:t>
            </a:r>
            <a:r>
              <a:rPr lang="ru-RU" dirty="0" err="1" smtClean="0"/>
              <a:t>дітей</a:t>
            </a:r>
            <a:endParaRPr lang="ru-RU" dirty="0" smtClean="0"/>
          </a:p>
          <a:p>
            <a:r>
              <a:rPr lang="ru-RU" dirty="0" err="1" smtClean="0"/>
              <a:t>користувались</a:t>
            </a:r>
            <a:r>
              <a:rPr lang="ru-RU" dirty="0" smtClean="0"/>
              <a:t> </a:t>
            </a:r>
            <a:r>
              <a:rPr lang="ru-RU" dirty="0" err="1" smtClean="0"/>
              <a:t>пільгами</a:t>
            </a:r>
            <a:r>
              <a:rPr lang="ru-RU" dirty="0" smtClean="0"/>
              <a:t> 50% оплати </a:t>
            </a:r>
            <a:r>
              <a:rPr lang="ru-RU" dirty="0" err="1" smtClean="0"/>
              <a:t>харчування</a:t>
            </a:r>
            <a:r>
              <a:rPr lang="ru-RU" dirty="0" smtClean="0"/>
              <a:t> (</a:t>
            </a:r>
            <a:r>
              <a:rPr lang="ru-RU" dirty="0" err="1" smtClean="0"/>
              <a:t>діти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endParaRPr lang="ru-RU" dirty="0" smtClean="0"/>
          </a:p>
          <a:p>
            <a:r>
              <a:rPr lang="ru-RU" dirty="0" err="1" smtClean="0"/>
              <a:t>багатодітних</a:t>
            </a:r>
            <a:r>
              <a:rPr lang="ru-RU" dirty="0" smtClean="0"/>
              <a:t> </a:t>
            </a:r>
            <a:r>
              <a:rPr lang="ru-RU" dirty="0" err="1" smtClean="0"/>
              <a:t>сімей</a:t>
            </a:r>
            <a:r>
              <a:rPr lang="ru-RU" dirty="0" smtClean="0"/>
              <a:t>), </a:t>
            </a:r>
            <a:r>
              <a:rPr lang="ru-RU" dirty="0" err="1" smtClean="0"/>
              <a:t>троє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</a:t>
            </a:r>
            <a:r>
              <a:rPr lang="ru-RU" dirty="0" err="1" smtClean="0"/>
              <a:t>користувались</a:t>
            </a:r>
            <a:r>
              <a:rPr lang="ru-RU" dirty="0" smtClean="0"/>
              <a:t> </a:t>
            </a:r>
            <a:r>
              <a:rPr lang="ru-RU" dirty="0" err="1" smtClean="0"/>
              <a:t>пільгами</a:t>
            </a:r>
            <a:endParaRPr lang="ru-RU" dirty="0" smtClean="0"/>
          </a:p>
          <a:p>
            <a:r>
              <a:rPr lang="ru-RU" dirty="0" smtClean="0"/>
              <a:t>100% оплати </a:t>
            </a:r>
            <a:r>
              <a:rPr lang="ru-RU" dirty="0" err="1" smtClean="0"/>
              <a:t>харчування</a:t>
            </a:r>
            <a:r>
              <a:rPr lang="ru-RU" dirty="0" smtClean="0"/>
              <a:t>;</a:t>
            </a:r>
            <a:endParaRPr lang="ru-RU" dirty="0" smtClean="0"/>
          </a:p>
          <a:p>
            <a:r>
              <a:rPr lang="ru-RU" dirty="0" err="1" smtClean="0"/>
              <a:t>сервірування</a:t>
            </a:r>
            <a:r>
              <a:rPr lang="ru-RU" dirty="0" smtClean="0"/>
              <a:t> </a:t>
            </a:r>
            <a:r>
              <a:rPr lang="ru-RU" dirty="0" err="1" smtClean="0"/>
              <a:t>столів</a:t>
            </a:r>
            <a:r>
              <a:rPr lang="ru-RU" dirty="0" smtClean="0"/>
              <a:t> </a:t>
            </a:r>
            <a:r>
              <a:rPr lang="ru-RU" dirty="0" err="1" smtClean="0"/>
              <a:t>відповідає</a:t>
            </a:r>
            <a:r>
              <a:rPr lang="ru-RU" dirty="0" smtClean="0"/>
              <a:t> </a:t>
            </a:r>
            <a:r>
              <a:rPr lang="ru-RU" dirty="0" err="1" smtClean="0"/>
              <a:t>сучасним</a:t>
            </a:r>
            <a:r>
              <a:rPr lang="ru-RU" dirty="0" smtClean="0"/>
              <a:t> </a:t>
            </a:r>
            <a:r>
              <a:rPr lang="ru-RU" dirty="0" err="1" smtClean="0"/>
              <a:t>вимогам</a:t>
            </a:r>
            <a:r>
              <a:rPr lang="ru-RU" dirty="0" smtClean="0"/>
              <a:t>, </a:t>
            </a:r>
            <a:r>
              <a:rPr lang="ru-RU" dirty="0" err="1" smtClean="0"/>
              <a:t>замінено</a:t>
            </a:r>
            <a:endParaRPr lang="ru-RU" dirty="0" smtClean="0"/>
          </a:p>
          <a:p>
            <a:r>
              <a:rPr lang="ru-RU" dirty="0" smtClean="0"/>
              <a:t>посуд в </a:t>
            </a:r>
            <a:r>
              <a:rPr lang="ru-RU" dirty="0" err="1" smtClean="0"/>
              <a:t>усіх</a:t>
            </a:r>
            <a:r>
              <a:rPr lang="ru-RU" dirty="0" smtClean="0"/>
              <a:t> </a:t>
            </a:r>
            <a:r>
              <a:rPr lang="ru-RU" dirty="0" err="1" smtClean="0"/>
              <a:t>групах</a:t>
            </a:r>
            <a:r>
              <a:rPr lang="ru-RU" dirty="0" smtClean="0"/>
              <a:t>;</a:t>
            </a:r>
            <a:endParaRPr lang="ru-RU" dirty="0" smtClean="0"/>
          </a:p>
          <a:p>
            <a:r>
              <a:rPr lang="ru-RU" dirty="0" smtClean="0"/>
              <a:t>оплата батьками за </a:t>
            </a:r>
            <a:r>
              <a:rPr lang="ru-RU" dirty="0" err="1" smtClean="0"/>
              <a:t>харчування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у </a:t>
            </a:r>
            <a:r>
              <a:rPr lang="ru-RU" dirty="0" err="1" smtClean="0"/>
              <a:t>закладі</a:t>
            </a:r>
            <a:r>
              <a:rPr lang="ru-RU" dirty="0" smtClean="0"/>
              <a:t> проводиться,</a:t>
            </a:r>
          </a:p>
          <a:p>
            <a:r>
              <a:rPr lang="ru-RU" dirty="0" smtClean="0"/>
              <a:t>в </a:t>
            </a:r>
            <a:r>
              <a:rPr lang="ru-RU" dirty="0" err="1" smtClean="0"/>
              <a:t>цілому</a:t>
            </a:r>
            <a:r>
              <a:rPr lang="ru-RU" dirty="0" smtClean="0"/>
              <a:t>, </a:t>
            </a:r>
            <a:r>
              <a:rPr lang="ru-RU" dirty="0" err="1" smtClean="0"/>
              <a:t>своєчасно</a:t>
            </a:r>
            <a:r>
              <a:rPr lang="ru-RU" dirty="0" smtClean="0"/>
              <a:t>, </a:t>
            </a:r>
            <a:r>
              <a:rPr lang="ru-RU" dirty="0" err="1" smtClean="0"/>
              <a:t>питання</a:t>
            </a:r>
            <a:r>
              <a:rPr lang="ru-RU" dirty="0" smtClean="0"/>
              <a:t> оплати </a:t>
            </a:r>
            <a:r>
              <a:rPr lang="ru-RU" dirty="0" err="1" smtClean="0"/>
              <a:t>контролюється</a:t>
            </a:r>
            <a:endParaRPr lang="ru-RU" dirty="0" smtClean="0"/>
          </a:p>
          <a:p>
            <a:r>
              <a:rPr lang="ru-RU" dirty="0" err="1" smtClean="0"/>
              <a:t>щомісяця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74019" y="22204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харчування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281"/>
          <a:stretch/>
        </p:blipFill>
        <p:spPr>
          <a:xfrm>
            <a:off x="540804" y="1429554"/>
            <a:ext cx="3763274" cy="4494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5578" y="1848117"/>
            <a:ext cx="7315200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870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58"/>
          <a:stretch/>
        </p:blipFill>
        <p:spPr>
          <a:xfrm>
            <a:off x="466322" y="241771"/>
            <a:ext cx="2509575" cy="4755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1"/>
          <a:stretch/>
        </p:blipFill>
        <p:spPr>
          <a:xfrm>
            <a:off x="6762641" y="241771"/>
            <a:ext cx="2316966" cy="4755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46" b="8545"/>
          <a:stretch/>
        </p:blipFill>
        <p:spPr>
          <a:xfrm>
            <a:off x="3231426" y="1171977"/>
            <a:ext cx="3429000" cy="537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5136" y="1171977"/>
            <a:ext cx="2685246" cy="537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4581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r="16075"/>
          <a:stretch/>
        </p:blipFill>
        <p:spPr>
          <a:xfrm>
            <a:off x="2799344" y="3604582"/>
            <a:ext cx="4869340" cy="2897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67" b="6914"/>
          <a:stretch/>
        </p:blipFill>
        <p:spPr>
          <a:xfrm>
            <a:off x="8496300" y="152400"/>
            <a:ext cx="3429000" cy="5926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72" b="14074"/>
          <a:stretch/>
        </p:blipFill>
        <p:spPr>
          <a:xfrm>
            <a:off x="351366" y="-87993"/>
            <a:ext cx="3255433" cy="4404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135"/>
          <a:stretch/>
        </p:blipFill>
        <p:spPr>
          <a:xfrm>
            <a:off x="4670423" y="152400"/>
            <a:ext cx="2355852" cy="3338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5050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192" y="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бюджетні кошти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062" y="1030309"/>
            <a:ext cx="5692464" cy="2846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6704" y="3579253"/>
            <a:ext cx="6233375" cy="3116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4994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1173" y="398172"/>
            <a:ext cx="3719311" cy="6021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2" t="7512" r="14445" b="36338"/>
          <a:stretch/>
        </p:blipFill>
        <p:spPr>
          <a:xfrm>
            <a:off x="5486399" y="388979"/>
            <a:ext cx="4417455" cy="60311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736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245" y="347730"/>
            <a:ext cx="6256984" cy="3128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7460" y="3643647"/>
            <a:ext cx="6143223" cy="3071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0378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86" b="20751"/>
          <a:stretch/>
        </p:blipFill>
        <p:spPr>
          <a:xfrm>
            <a:off x="7871676" y="566671"/>
            <a:ext cx="3976888" cy="5063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276" y="1160167"/>
            <a:ext cx="6952444" cy="3876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502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678872"/>
            <a:ext cx="609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Звіт завідувача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комунального закладу 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“Дошкільний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навчальний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заклад (ясла-садок)№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382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“Джерельце”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Харківської міської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ради”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Романенко Світлани Анатоліївни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 свою діяльність  перед педагогічним колективом та громадськістю за 2018/2019 навчальний рік </a:t>
            </a:r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99" b="18686"/>
          <a:stretch/>
        </p:blipFill>
        <p:spPr>
          <a:xfrm>
            <a:off x="595112" y="476516"/>
            <a:ext cx="4023826" cy="5924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35" b="27512"/>
          <a:stretch/>
        </p:blipFill>
        <p:spPr>
          <a:xfrm>
            <a:off x="5630750" y="476517"/>
            <a:ext cx="5137913" cy="5924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4208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284" y="960178"/>
            <a:ext cx="5301211" cy="2653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11430" y="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Групові кімнати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2040" y="960178"/>
            <a:ext cx="5268894" cy="2630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1789" y="4005329"/>
            <a:ext cx="5319706" cy="2659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18444" y="4005329"/>
            <a:ext cx="5262490" cy="2628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3851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232" y="267802"/>
            <a:ext cx="5513040" cy="2758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2272" y="2397615"/>
            <a:ext cx="5422006" cy="2711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797" y="3753117"/>
            <a:ext cx="5632475" cy="2816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5561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52819" y="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Спальні кімнати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6914" y="875465"/>
            <a:ext cx="6267231" cy="3133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389" y="3473594"/>
            <a:ext cx="6267231" cy="3188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3715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335" y="347730"/>
            <a:ext cx="6282742" cy="3141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6553" y="3489101"/>
            <a:ext cx="6233375" cy="3116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6196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23039" y="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Розвивальне середовище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719"/>
          <a:stretch/>
        </p:blipFill>
        <p:spPr>
          <a:xfrm>
            <a:off x="4293634" y="1016355"/>
            <a:ext cx="3048128" cy="5564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874"/>
          <a:stretch/>
        </p:blipFill>
        <p:spPr>
          <a:xfrm>
            <a:off x="417494" y="1016354"/>
            <a:ext cx="3387944" cy="5564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225"/>
          <a:stretch/>
        </p:blipFill>
        <p:spPr>
          <a:xfrm>
            <a:off x="7829958" y="1016356"/>
            <a:ext cx="3671906" cy="5564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2513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384" y="141667"/>
            <a:ext cx="2079938" cy="4159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4058" y="2204970"/>
            <a:ext cx="2096573" cy="4193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967"/>
          <a:stretch/>
        </p:blipFill>
        <p:spPr>
          <a:xfrm>
            <a:off x="3969375" y="141667"/>
            <a:ext cx="3976889" cy="6445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879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720"/>
          <a:stretch/>
        </p:blipFill>
        <p:spPr>
          <a:xfrm>
            <a:off x="7581425" y="246627"/>
            <a:ext cx="2444302" cy="6408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23"/>
          <a:stretch/>
        </p:blipFill>
        <p:spPr>
          <a:xfrm>
            <a:off x="1591077" y="246627"/>
            <a:ext cx="3667796" cy="6385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387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695"/>
          <a:stretch/>
        </p:blipFill>
        <p:spPr>
          <a:xfrm>
            <a:off x="3314401" y="2475487"/>
            <a:ext cx="6022505" cy="3658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942"/>
          <a:stretch/>
        </p:blipFill>
        <p:spPr>
          <a:xfrm>
            <a:off x="303736" y="123364"/>
            <a:ext cx="2798233" cy="4704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852"/>
          <a:stretch/>
        </p:blipFill>
        <p:spPr>
          <a:xfrm>
            <a:off x="9549338" y="474681"/>
            <a:ext cx="2469098" cy="4352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7466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6294" y="202176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Пізнавально</a:t>
            </a:r>
            <a:r>
              <a:rPr lang="uk-UA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дослідницька діяльність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30" b="13615"/>
          <a:stretch/>
        </p:blipFill>
        <p:spPr>
          <a:xfrm>
            <a:off x="1088732" y="1522233"/>
            <a:ext cx="3910780" cy="5229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12" b="16807"/>
          <a:stretch/>
        </p:blipFill>
        <p:spPr>
          <a:xfrm>
            <a:off x="6331560" y="1522976"/>
            <a:ext cx="3913906" cy="5227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1008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581891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Комунальний заклад  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“Дошкільний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навчальний заклад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(ясла-садок)№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382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“Джерельце”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Харківської </a:t>
            </a:r>
            <a:endParaRPr lang="uk-UA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міської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ради</a:t>
            </a:r>
            <a:r>
              <a:rPr lang="uk-UA" sz="1100" b="1" dirty="0" err="1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0327" y="1582341"/>
            <a:ext cx="10695709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Конституції України.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Закону України «Про дошкільну освіту».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Закону України «Про засади державної мовної політики ».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Закону України «Про освіту».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Закону України «Про охорону дитинства»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Закону України «Про охорону праці».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Державної національної програми «Освіта. Україна ХХІ століття».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Положення про дошкільний навчальний заклад.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Базового компонента дошкільної освіти та  програми виховання  і навчання дітей від двох до семи років «Дитина»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5468" y="3488267"/>
            <a:ext cx="5469466" cy="3005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267" y="3488266"/>
            <a:ext cx="6011333" cy="30056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5466" y="220134"/>
            <a:ext cx="5469467" cy="29887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533" y="203200"/>
            <a:ext cx="5825067" cy="300566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1849" y="4472367"/>
            <a:ext cx="11191502" cy="1320800"/>
          </a:xfrm>
        </p:spPr>
        <p:txBody>
          <a:bodyPr>
            <a:noAutofit/>
          </a:bodyPr>
          <a:lstStyle/>
          <a:p>
            <a:r>
              <a:rPr lang="uk-UA" sz="1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ru-RU" sz="1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728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1716" y="429491"/>
            <a:ext cx="5768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Загальні відомості про дошкільний навчальний заклад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1055" y="1136073"/>
            <a:ext cx="107926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Мережа дошкільного закладу:</a:t>
            </a:r>
          </a:p>
          <a:p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груп з денним перебуванням дітей: </a:t>
            </a:r>
          </a:p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групи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раннього віку,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група чергова з 12-годинним режимом 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1 група з 10,5 – годинним режимом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 2018/2019 навчальному році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списочний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склад вихованців складав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237 дітей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ясла-37,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дошкільні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групи-200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дітей). 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567" y="899409"/>
            <a:ext cx="5878642" cy="2939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8209" y="3838730"/>
            <a:ext cx="5276540" cy="2638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567" y="4108553"/>
            <a:ext cx="4994223" cy="2497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5535" y="899409"/>
            <a:ext cx="5009214" cy="2504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31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843" y="374754"/>
            <a:ext cx="5608820" cy="2804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0977" y="374754"/>
            <a:ext cx="5728740" cy="2864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843" y="3762531"/>
            <a:ext cx="5608818" cy="2804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0977" y="3762531"/>
            <a:ext cx="5456421" cy="2804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0862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1781" y="0"/>
            <a:ext cx="11222182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Результати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внутрішнього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контролю за станом</a:t>
            </a:r>
          </a:p>
          <a:p>
            <a:pPr algn="ctr"/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запобігання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всім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видам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дитячого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травматизму в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дошкільному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закладі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поповнилося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інформаційно-методичне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даного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таких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розділів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як:</a:t>
            </a:r>
          </a:p>
          <a:p>
            <a:pPr algn="jus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пожежна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безпека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один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вдома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дорожньо-транспортний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травматизм,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цивільна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оборона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виготовлено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дидактичні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ігри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дорожньо-транспортного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травматизму,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пожежної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підібрані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ситуації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обговорення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дітьми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таких тем як: «Як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слід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діяти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надзвичайних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ситуаціях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Безпека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побуті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«Людина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людей»,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підібрано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художню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літературу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темами: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пожежна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безпека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один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вдома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дорожній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травматизм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віку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розроблені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конспекти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пішохідних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походів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цільових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прогулянок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«До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перехрестя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«До</a:t>
            </a:r>
          </a:p>
          <a:p>
            <a:pPr algn="jus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світлофору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Вулицями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нашого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»;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продовжувалося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умов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дітьми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даного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обладнані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куточки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групах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дорожньо-транспортному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травматизму,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пожежні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куточки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куточки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дорожнього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руху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удосконалено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перспективне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планування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пожежної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дорожньо-транспортного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травматизму за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віковими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групами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планування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бесід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дітьми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життєдіяльності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зроблено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добірку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художнього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слова за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розділом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Безпека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вдома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Пожежна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безпека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Дорожньо-транспортний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травматизм»,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розроблені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сценарії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музичних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свят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плануванні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охоплені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та напрямки,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простежувалася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наявність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міжпредметних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зв’язків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тижні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життєдіяльності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протипожежна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безпека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дорожньо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транспортний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травматизм,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цивільної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оборони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особистої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систематично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проводилися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бесіди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заняття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розваги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екскурсії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розроблена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таблиця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відстеження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стану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охорони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безпеки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життєдіяльності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створені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критерії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діагностування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підібрано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упорядковано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наочний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консультативний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матеріал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розділами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відповідно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до пори року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систематично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проводилися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консультації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батьками,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зроблені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папки-пересувки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buFont typeface="Arial" pitchFamily="34" charset="0"/>
              <a:buChar char="•"/>
            </a:pP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поповнено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наочну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інформацію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розроблені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пам’ятки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батьків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запобігання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всім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видам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дитячого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травматизму,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діях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надзвичайних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ситуаціях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цивільної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оборони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Випадків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виробничого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дитячого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травматизму, за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звітний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зареєстровано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закладі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9478" y="3841018"/>
            <a:ext cx="5861153" cy="2830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862" y="365415"/>
            <a:ext cx="6688112" cy="3344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862" y="3827070"/>
            <a:ext cx="5689602" cy="2844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0059" y="721216"/>
            <a:ext cx="4930572" cy="2465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8194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2766" y="315571"/>
            <a:ext cx="5811838" cy="3187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426" y="3721994"/>
            <a:ext cx="5501387" cy="2879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906" y="315571"/>
            <a:ext cx="5164428" cy="3187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7748" y="3721994"/>
            <a:ext cx="5756856" cy="2879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0740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404</TotalTime>
  <Words>611</Words>
  <Application>Microsoft Office PowerPoint</Application>
  <PresentationFormat>Произвольный</PresentationFormat>
  <Paragraphs>81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Грань</vt:lpstr>
      <vt:lpstr>Комунальний заклад «Дошкільний навчальний заклад (ясла-садок) №382 «Джерельце»Харківської міської ради»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Організація харчування</vt:lpstr>
      <vt:lpstr>Слайд 14</vt:lpstr>
      <vt:lpstr>Слайд 15</vt:lpstr>
      <vt:lpstr>За бюджетні кошти</vt:lpstr>
      <vt:lpstr>Слайд 17</vt:lpstr>
      <vt:lpstr>Слайд 18</vt:lpstr>
      <vt:lpstr>Слайд 19</vt:lpstr>
      <vt:lpstr>Слайд 20</vt:lpstr>
      <vt:lpstr>Групові кімнати</vt:lpstr>
      <vt:lpstr>Слайд 22</vt:lpstr>
      <vt:lpstr>Спальні кімнати</vt:lpstr>
      <vt:lpstr>Слайд 24</vt:lpstr>
      <vt:lpstr>Розвивальне середовище</vt:lpstr>
      <vt:lpstr>Слайд 26</vt:lpstr>
      <vt:lpstr>Слайд 27</vt:lpstr>
      <vt:lpstr>Слайд 28</vt:lpstr>
      <vt:lpstr>Пізнавально – дослідницька діяльність</vt:lpstr>
      <vt:lpstr>Дякую за увагу!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</cp:lastModifiedBy>
  <cp:revision>32</cp:revision>
  <dcterms:created xsi:type="dcterms:W3CDTF">2019-08-20T10:07:20Z</dcterms:created>
  <dcterms:modified xsi:type="dcterms:W3CDTF">2019-09-16T06:28:42Z</dcterms:modified>
</cp:coreProperties>
</file>