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9" r:id="rId1"/>
    <p:sldMasterId id="2147484170" r:id="rId2"/>
    <p:sldMasterId id="2147484207" r:id="rId3"/>
    <p:sldMasterId id="214748426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5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5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11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8293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43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61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14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020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52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84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1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182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1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45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13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94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95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22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24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586B75A-687E-405C-8A0B-8D00578BA2C3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07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586B75A-687E-405C-8A0B-8D00578BA2C3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404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21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586B75A-687E-405C-8A0B-8D00578BA2C3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45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19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20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78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5BB1C6-BF8F-4481-8AB2-603A1C8A906A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26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50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48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81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92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48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77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49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80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83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69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05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5027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4822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33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61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0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16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9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77160" y="644400"/>
            <a:ext cx="85960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810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63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26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17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83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451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395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3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98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132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00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89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21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47056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6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552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99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674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3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408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7160" y="644400"/>
            <a:ext cx="85960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32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3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4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4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3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  <p:sldLayoutId id="2147484220" r:id="rId13"/>
    <p:sldLayoutId id="2147484221" r:id="rId14"/>
    <p:sldLayoutId id="2147484222" r:id="rId15"/>
    <p:sldLayoutId id="2147484223" r:id="rId16"/>
    <p:sldLayoutId id="2147484224" r:id="rId17"/>
    <p:sldLayoutId id="2147484225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3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  <p:sldLayoutId id="2147484281" r:id="rId17"/>
    <p:sldLayoutId id="2147484282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1023854" y="1267896"/>
            <a:ext cx="8682854" cy="30069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err="1" smtClean="0">
                <a:solidFill>
                  <a:srgbClr val="000000"/>
                </a:solidFill>
                <a:latin typeface="Times New Roman"/>
              </a:rPr>
              <a:t>Комунальний</a:t>
            </a:r>
            <a:r>
              <a:rPr lang="ru-RU" sz="4400" b="1" i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заклад </a:t>
            </a:r>
            <a:r>
              <a:rPr lang="ru-RU" sz="4400" b="1" i="1" strike="noStrike" spc="-1" dirty="0" smtClean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Дошкільний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навчальний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 заклад (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ясла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-садок) №382 «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Джерельце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» 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Харківської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4800" b="1" i="1" strike="noStrike" spc="-1" dirty="0" err="1">
                <a:solidFill>
                  <a:srgbClr val="000000"/>
                </a:solidFill>
                <a:latin typeface="Times New Roman"/>
              </a:rPr>
              <a:t>міської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 ради»</a:t>
            </a:r>
            <a:endParaRPr lang="ru-RU" sz="4400" b="1" i="1" strike="noStrike" spc="-1" dirty="0">
              <a:latin typeface="Arial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-502200" y="3722040"/>
            <a:ext cx="50400" cy="12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"/>
          <p:cNvSpPr/>
          <p:nvPr/>
        </p:nvSpPr>
        <p:spPr>
          <a:xfrm>
            <a:off x="8466992" y="3297116"/>
            <a:ext cx="3697166" cy="3560884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881114" y="1355640"/>
            <a:ext cx="11053711" cy="39688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Адміністрацією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закладу створено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всі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умови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для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спеціалістів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які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бажають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заочно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здобувати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вищу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освіту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при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виконанні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навчального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плану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їм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надаються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додаткові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оплачувані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відпустки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мають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змогу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користуватися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науковою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методичною та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періодичною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педагогічною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літературою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для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написання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контрольних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робіт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доповідей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тощо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2658360" y="590430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>
                <a:solidFill>
                  <a:srgbClr val="FF0000"/>
                </a:solidFill>
                <a:latin typeface="Times New Roman"/>
              </a:rPr>
              <a:t>Головною метою закладу </a:t>
            </a:r>
            <a:r>
              <a:rPr lang="ru-RU" sz="4400" b="1" i="1" strike="noStrike" spc="-1" dirty="0" err="1">
                <a:solidFill>
                  <a:srgbClr val="FF0000"/>
                </a:solidFill>
                <a:latin typeface="Times New Roman"/>
              </a:rPr>
              <a:t>дошкільної</a:t>
            </a:r>
            <a:r>
              <a:rPr lang="ru-RU" sz="44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400" b="1" i="1" strike="noStrike" spc="-1" dirty="0" err="1">
                <a:solidFill>
                  <a:srgbClr val="FF0000"/>
                </a:solidFill>
                <a:latin typeface="Times New Roman"/>
              </a:rPr>
              <a:t>освіти</a:t>
            </a:r>
            <a:r>
              <a:rPr lang="ru-RU" sz="4400" b="1" i="1" strike="noStrike" spc="-1" dirty="0">
                <a:solidFill>
                  <a:srgbClr val="FF0000"/>
                </a:solidFill>
                <a:latin typeface="Times New Roman"/>
              </a:rPr>
              <a:t> є:</a:t>
            </a:r>
            <a:r>
              <a:rPr i="1" dirty="0"/>
              <a:t/>
            </a:r>
            <a:br>
              <a:rPr i="1" dirty="0"/>
            </a:br>
            <a:endParaRPr lang="ru-RU" sz="4400" b="0" i="1" strike="noStrike" spc="-1" dirty="0"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1158825" y="2227395"/>
            <a:ext cx="10095615" cy="38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6000"/>
          </a:bodyPr>
          <a:lstStyle/>
          <a:p>
            <a:pPr marL="572220" indent="-5715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забезпечення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реалізації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права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громадян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на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здобуття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дошкільної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;</a:t>
            </a:r>
            <a:endParaRPr lang="ru-RU" sz="3600" b="0" strike="noStrike" spc="-1" dirty="0">
              <a:latin typeface="Arial"/>
            </a:endParaRPr>
          </a:p>
          <a:p>
            <a:pPr marL="572220" indent="-5715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задоволення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потреб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громадян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розвитку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догляді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оздоровленні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; </a:t>
            </a:r>
            <a:endParaRPr lang="ru-RU" sz="3600" b="0" strike="noStrike" spc="-1" dirty="0">
              <a:latin typeface="Arial"/>
            </a:endParaRPr>
          </a:p>
          <a:p>
            <a:pPr marL="572220" indent="-5715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створення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умов для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їх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фізичного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розумового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і духовного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розвитку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103505" y="1179195"/>
            <a:ext cx="4153740" cy="248793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4004775" y="276653"/>
            <a:ext cx="7046640" cy="809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latin typeface="Times New Roman"/>
              </a:rPr>
              <a:t>Групові</a:t>
            </a:r>
            <a:r>
              <a:rPr lang="ru-RU" sz="54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400" b="1" strike="noStrike" spc="-1" dirty="0" err="1">
                <a:latin typeface="Times New Roman"/>
              </a:rPr>
              <a:t>кімнати</a:t>
            </a:r>
            <a:endParaRPr lang="ru-RU" sz="5400" b="0" strike="noStrike" spc="-1" dirty="0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7336110" y="1086278"/>
            <a:ext cx="4312965" cy="248793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4"/>
          <p:cNvSpPr/>
          <p:nvPr/>
        </p:nvSpPr>
        <p:spPr>
          <a:xfrm>
            <a:off x="1027995" y="4005360"/>
            <a:ext cx="4229250" cy="247164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5"/>
          <p:cNvSpPr/>
          <p:nvPr/>
        </p:nvSpPr>
        <p:spPr>
          <a:xfrm>
            <a:off x="7440885" y="4005360"/>
            <a:ext cx="4306845" cy="247164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4088385" y="537952"/>
            <a:ext cx="4160265" cy="3056385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3594336"/>
            <a:ext cx="3771900" cy="2828925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50" y="3795657"/>
            <a:ext cx="4612186" cy="2901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3145920" y="228600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000000"/>
                </a:solidFill>
                <a:latin typeface="Times New Roman"/>
              </a:rPr>
              <a:t>Спальні</a:t>
            </a:r>
            <a:r>
              <a:rPr lang="ru-RU" sz="54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5400" b="1" strike="noStrike" spc="-1" dirty="0" err="1">
                <a:solidFill>
                  <a:srgbClr val="000000"/>
                </a:solidFill>
                <a:latin typeface="Times New Roman"/>
              </a:rPr>
              <a:t>кімнати</a:t>
            </a:r>
            <a:endParaRPr lang="ru-RU" sz="5400" b="0" strike="noStrike" spc="-1" dirty="0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643200" y="1246995"/>
            <a:ext cx="5005440" cy="295353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3"/>
          <p:cNvSpPr/>
          <p:nvPr/>
        </p:nvSpPr>
        <p:spPr>
          <a:xfrm>
            <a:off x="6267450" y="3464114"/>
            <a:ext cx="5600400" cy="322243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211395" y="3114105"/>
            <a:ext cx="5365005" cy="3528915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5576400" y="326820"/>
            <a:ext cx="6232680" cy="311580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6353175" y="3952875"/>
            <a:ext cx="4648200" cy="2547938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342901"/>
            <a:ext cx="4581525" cy="306235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065" y="1908572"/>
            <a:ext cx="5095875" cy="3821906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2"/>
          <p:cNvSpPr/>
          <p:nvPr/>
        </p:nvSpPr>
        <p:spPr>
          <a:xfrm>
            <a:off x="6194385" y="431152"/>
            <a:ext cx="4464090" cy="277401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400140" y="1553970"/>
            <a:ext cx="4571910" cy="297993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4"/>
          <p:cNvSpPr/>
          <p:nvPr/>
        </p:nvSpPr>
        <p:spPr>
          <a:xfrm>
            <a:off x="6194385" y="3912540"/>
            <a:ext cx="4464090" cy="2631135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6143624" y="325531"/>
            <a:ext cx="4819651" cy="29320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2"/>
          <p:cNvSpPr/>
          <p:nvPr/>
        </p:nvSpPr>
        <p:spPr>
          <a:xfrm>
            <a:off x="137339" y="4323540"/>
            <a:ext cx="3891735" cy="246420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3"/>
          <p:cNvSpPr/>
          <p:nvPr/>
        </p:nvSpPr>
        <p:spPr>
          <a:xfrm>
            <a:off x="6362699" y="3750210"/>
            <a:ext cx="4600576" cy="2698215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4"/>
          <p:cNvSpPr/>
          <p:nvPr/>
        </p:nvSpPr>
        <p:spPr>
          <a:xfrm>
            <a:off x="137339" y="1476210"/>
            <a:ext cx="3591540" cy="246450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7322527" y="3402449"/>
            <a:ext cx="4364647" cy="2826901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r="17691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23292"/>
            <a:ext cx="3972209" cy="297915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9" y="3402449"/>
            <a:ext cx="3779201" cy="2826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2042640" y="600825"/>
            <a:ext cx="9024480" cy="252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Звіт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завідувача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комунального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закладу 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Дошкільний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навчальний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 (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ясла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-садок)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№382 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Джерельце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Харківської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міської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ради»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Романенко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Світлани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Анатоліївни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1652115" y="3398325"/>
            <a:ext cx="929772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про свою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діяльність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 перед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педагогічним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колективом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та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громадськістю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за 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20</a:t>
            </a:r>
            <a:r>
              <a:rPr lang="x-none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20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/202</a:t>
            </a:r>
            <a:r>
              <a:rPr lang="x-none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1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навчальний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рік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7153274" y="619124"/>
            <a:ext cx="4352926" cy="5686425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t="15580" b="20746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2"/>
          <p:cNvSpPr/>
          <p:nvPr/>
        </p:nvSpPr>
        <p:spPr>
          <a:xfrm>
            <a:off x="540300" y="1426980"/>
            <a:ext cx="5260425" cy="376414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8239125" y="666420"/>
            <a:ext cx="3436980" cy="5610555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t="7694" b="18679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2"/>
          <p:cNvSpPr/>
          <p:nvPr/>
        </p:nvSpPr>
        <p:spPr>
          <a:xfrm>
            <a:off x="2066925" y="303750"/>
            <a:ext cx="3438525" cy="685905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t="14831" b="27508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2734560" y="691559"/>
            <a:ext cx="8876415" cy="16992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FF0000"/>
                </a:solidFill>
                <a:latin typeface="Times New Roman"/>
              </a:rPr>
              <a:t>ЄДИНА МЕТОДИЧНА ТЕМА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над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якою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працює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педагогічний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колектив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677160" y="2054520"/>
            <a:ext cx="11095740" cy="4098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«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Формування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компетентностей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дитини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віку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через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розвиток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її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творчих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здібностей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творчого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мислення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підвищення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якості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здійснення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соціально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–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орієнтованого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підходу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як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запоруки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для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успішного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навчання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школі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»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1972560" y="610200"/>
            <a:ext cx="9629640" cy="12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u="sng" strike="noStrike" spc="-1" dirty="0">
                <a:solidFill>
                  <a:srgbClr val="FF0000"/>
                </a:solidFill>
                <a:latin typeface="Times New Roman"/>
              </a:rPr>
              <a:t>ОСНОВНІ ЗАВДАННЯ</a:t>
            </a:r>
            <a:r>
              <a:rPr b="1" i="1" dirty="0"/>
              <a:t/>
            </a:r>
            <a:br>
              <a:rPr b="1" i="1" dirty="0"/>
            </a:b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на 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</a:rPr>
              <a:t>20</a:t>
            </a:r>
            <a:r>
              <a:rPr lang="x-none" sz="3200" b="1" i="1" strike="noStrike" spc="-1" dirty="0" smtClean="0">
                <a:solidFill>
                  <a:srgbClr val="FF0000"/>
                </a:solidFill>
                <a:latin typeface="Times New Roman"/>
              </a:rPr>
              <a:t>20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</a:rPr>
              <a:t>/202</a:t>
            </a:r>
            <a:r>
              <a:rPr lang="x-none" sz="3200" b="1" i="1" strike="noStrike" spc="-1" dirty="0" smtClean="0">
                <a:solidFill>
                  <a:srgbClr val="FF0000"/>
                </a:solidFill>
                <a:latin typeface="Times New Roman"/>
              </a:rPr>
              <a:t>1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навчальний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рік</a:t>
            </a:r>
            <a:endParaRPr lang="ru-RU" sz="3200" b="1" i="1" strike="noStrike" spc="-1" dirty="0"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677160" y="1828800"/>
            <a:ext cx="10496520" cy="46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57920" indent="-457200"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1.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творчі здібності та підвищувати мовленнєву компетентність дошкільників  засобами образотворчої діяльності.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i="1" strike="noStrike" spc="-1" dirty="0" smtClean="0">
                <a:solidFill>
                  <a:srgbClr val="404040"/>
                </a:solidFill>
                <a:latin typeface="Times New Roman"/>
              </a:rPr>
              <a:t>2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Формувати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сенсорно-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пізнавальну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обізнаність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, шляхом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впровадження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пошуково-дослідницької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діяльності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освітньо-виховний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процес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3.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Сприяти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становленню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пріоритетності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патріотичного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виховання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через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використання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різноманітних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форм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взаємодії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закладу з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сімʼєю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8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322740" y="3686715"/>
            <a:ext cx="4906485" cy="285696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2"/>
          <p:cNvSpPr/>
          <p:nvPr/>
        </p:nvSpPr>
        <p:spPr>
          <a:xfrm>
            <a:off x="5734049" y="594120"/>
            <a:ext cx="5616765" cy="309259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2784930" y="601035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000000"/>
                </a:solidFill>
                <a:latin typeface="Times New Roman"/>
              </a:rPr>
              <a:t>Розвивальне</a:t>
            </a:r>
            <a:r>
              <a:rPr lang="ru-RU" sz="54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5400" b="1" strike="noStrike" spc="-1" dirty="0" err="1">
                <a:solidFill>
                  <a:srgbClr val="000000"/>
                </a:solidFill>
                <a:latin typeface="Times New Roman"/>
              </a:rPr>
              <a:t>середовище</a:t>
            </a:r>
            <a:endParaRPr lang="ru-RU" sz="5400" b="0" strike="noStrike" spc="-1" dirty="0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9456270" y="1940205"/>
            <a:ext cx="2478555" cy="467967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b="8714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3"/>
          <p:cNvSpPr/>
          <p:nvPr/>
        </p:nvSpPr>
        <p:spPr>
          <a:xfrm>
            <a:off x="191130" y="2197380"/>
            <a:ext cx="2593800" cy="487969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b="17870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4"/>
          <p:cNvSpPr/>
          <p:nvPr/>
        </p:nvSpPr>
        <p:spPr>
          <a:xfrm>
            <a:off x="4172745" y="601035"/>
            <a:ext cx="3895710" cy="5339303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 t="24219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539130" y="2032169"/>
            <a:ext cx="2261220" cy="415908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2"/>
          <p:cNvSpPr/>
          <p:nvPr/>
        </p:nvSpPr>
        <p:spPr>
          <a:xfrm>
            <a:off x="9144000" y="1814474"/>
            <a:ext cx="2512185" cy="437677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3"/>
          <p:cNvSpPr/>
          <p:nvPr/>
        </p:nvSpPr>
        <p:spPr>
          <a:xfrm>
            <a:off x="3978885" y="-331514"/>
            <a:ext cx="4174516" cy="662754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 t="18962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7581599" y="1171575"/>
            <a:ext cx="4543726" cy="5483024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r="23713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2"/>
          <p:cNvSpPr/>
          <p:nvPr/>
        </p:nvSpPr>
        <p:spPr>
          <a:xfrm>
            <a:off x="1591199" y="1066800"/>
            <a:ext cx="3847575" cy="556404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t="4917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790520" y="925545"/>
            <a:ext cx="10401480" cy="158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Проведення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різних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форм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методичної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роботи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з педагогами позитивно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вплинуло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на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якість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освітньої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роботи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з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дітьми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: </a:t>
            </a:r>
            <a:endParaRPr lang="ru-RU" sz="3200" b="0" i="1" strike="noStrike" spc="-1" dirty="0"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715260" y="2703645"/>
            <a:ext cx="10627200" cy="42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в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освітній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роботі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з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дітьми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застосовувались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методи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прийоми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мнемотехніки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, 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інтегровані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заняття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(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щотижня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);</a:t>
            </a:r>
            <a:endParaRPr lang="ru-RU" sz="3200" b="0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значно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поповнений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дидактично-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розвивальний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матеріал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групах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закладу; </a:t>
            </a:r>
            <a:endParaRPr lang="ru-RU" sz="3200" b="0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значно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покращився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естетичний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вигляд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групових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приміщень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відповідно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до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сучасних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вимог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885825" y="1250970"/>
            <a:ext cx="10746360" cy="604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Фінансово-господарська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діяльність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закладу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упродовж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2020/2021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навчального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року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здійснювалась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за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рахунок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бюджетних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асигнувань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, 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також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благодійних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внесків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батьків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дошкільників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. </a:t>
            </a:r>
            <a:r>
              <a:rPr dirty="0">
                <a:solidFill>
                  <a:srgbClr val="FF0000"/>
                </a:solidFill>
              </a:rPr>
              <a:t/>
            </a:r>
            <a:br>
              <a:rPr dirty="0">
                <a:solidFill>
                  <a:srgbClr val="FF0000"/>
                </a:solidFill>
              </a:rPr>
            </a:b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	З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рахунок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бюджету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було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придбано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пожежні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шафи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та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пожежні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рукави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до них,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дезрозчин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Саніліт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господарче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та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рідке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мило, антисептик,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пральний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порошок,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паперові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рушники,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канцелярські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товари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.  Заходи,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передбачені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планом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щодо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збереження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та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зміцнення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матеріальної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бази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установи,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виконано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.  </a:t>
            </a:r>
            <a:r>
              <a:rPr dirty="0">
                <a:solidFill>
                  <a:srgbClr val="FF0000"/>
                </a:solidFill>
              </a:rPr>
              <a:t/>
            </a:r>
            <a:br>
              <a:rPr dirty="0">
                <a:solidFill>
                  <a:srgbClr val="FF0000"/>
                </a:solidFill>
              </a:rPr>
            </a:br>
            <a:endParaRPr lang="ru-RU" sz="3200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540360" y="1582200"/>
            <a:ext cx="10694880" cy="5261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Конституції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дошкільну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освіту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засади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державної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мовної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політики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освіту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охорону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дитинства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охорону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праці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Державної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національної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програми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Освіта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ХХІ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століття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Положення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дошкільний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навчальний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заклад.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Базового компонента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дошкільної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освіти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програми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 і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двох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до семи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років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Дитина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3883425" y="824970"/>
            <a:ext cx="55832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Нормативно-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правова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база</a:t>
            </a:r>
            <a:endParaRPr lang="ru-RU" sz="3600" b="0" i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2580450" y="787800"/>
            <a:ext cx="9898200" cy="183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strike="noStrike" spc="-1" dirty="0">
                <a:solidFill>
                  <a:srgbClr val="FF0000"/>
                </a:solidFill>
                <a:latin typeface="Times New Roman"/>
              </a:rPr>
              <a:t>За </a:t>
            </a:r>
            <a:r>
              <a:rPr lang="ru-RU" sz="4000" b="1" i="1" strike="noStrike" spc="-1" dirty="0" err="1">
                <a:solidFill>
                  <a:srgbClr val="FF0000"/>
                </a:solidFill>
                <a:latin typeface="Times New Roman"/>
              </a:rPr>
              <a:t>травень-червень</a:t>
            </a:r>
            <a:r>
              <a:rPr lang="ru-RU" sz="40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000" b="1" i="1" strike="noStrike" spc="-1" dirty="0" err="1">
                <a:solidFill>
                  <a:srgbClr val="FF0000"/>
                </a:solidFill>
                <a:latin typeface="Times New Roman"/>
              </a:rPr>
              <a:t>була</a:t>
            </a:r>
            <a:r>
              <a:rPr lang="ru-RU" sz="4000" b="1" i="1" strike="noStrike" spc="-1" dirty="0">
                <a:solidFill>
                  <a:srgbClr val="FF0000"/>
                </a:solidFill>
                <a:latin typeface="Times New Roman"/>
              </a:rPr>
              <a:t> проведена </a:t>
            </a:r>
            <a:r>
              <a:rPr i="1" dirty="0"/>
              <a:t/>
            </a:r>
            <a:br>
              <a:rPr i="1" dirty="0"/>
            </a:br>
            <a:r>
              <a:rPr lang="ru-RU" sz="4000" b="1" i="1" strike="noStrike" spc="-1" dirty="0" err="1">
                <a:solidFill>
                  <a:srgbClr val="FF0000"/>
                </a:solidFill>
                <a:latin typeface="Times New Roman"/>
              </a:rPr>
              <a:t>наступна</a:t>
            </a:r>
            <a:r>
              <a:rPr lang="ru-RU" sz="4000" b="1" i="1" strike="noStrike" spc="-1" dirty="0">
                <a:solidFill>
                  <a:srgbClr val="FF0000"/>
                </a:solidFill>
                <a:latin typeface="Times New Roman"/>
              </a:rPr>
              <a:t> робота</a:t>
            </a:r>
            <a:endParaRPr lang="ru-RU" sz="4000" b="0" i="1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000" b="0" strike="noStrike" spc="-1" dirty="0">
              <a:latin typeface="Arial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799980" y="214935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6000"/>
          </a:bodyPr>
          <a:lstStyle/>
          <a:p>
            <a:pPr marL="450900" indent="-342900" algn="just">
              <a:spcBef>
                <a:spcPts val="1417"/>
              </a:spcBef>
              <a:buClr>
                <a:srgbClr val="FF0000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спальні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№7. </a:t>
            </a:r>
          </a:p>
          <a:p>
            <a:pPr marL="450900" indent="-342900" algn="just">
              <a:spcBef>
                <a:spcPts val="1417"/>
              </a:spcBef>
              <a:buClr>
                <a:srgbClr val="FF0000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Фарбування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підлоги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спальні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№2.</a:t>
            </a:r>
          </a:p>
          <a:p>
            <a:pPr marL="450900" indent="-342900" algn="just">
              <a:spcBef>
                <a:spcPts val="1417"/>
              </a:spcBef>
              <a:buClr>
                <a:srgbClr val="FF0000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Косметичний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 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овочесховища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0900" indent="-342900" algn="just">
              <a:spcBef>
                <a:spcPts val="1417"/>
              </a:spcBef>
              <a:buClr>
                <a:srgbClr val="FF0000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Часткова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каналізаційних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водопровідних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 у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підвальному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приміщенні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</a:t>
            </a:r>
          </a:p>
          <a:p>
            <a:pPr marL="450900" indent="-342900" algn="just">
              <a:spcBef>
                <a:spcPts val="1417"/>
              </a:spcBef>
              <a:buClr>
                <a:srgbClr val="FF0000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Підготовлена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опалювання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і рамка до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опалювального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сезону.</a:t>
            </a:r>
          </a:p>
          <a:p>
            <a:pPr marL="450900" indent="-342900" algn="just">
              <a:spcBef>
                <a:spcPts val="1417"/>
              </a:spcBef>
              <a:buClr>
                <a:srgbClr val="FF0000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групових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майданчиків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завезено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пофарбовано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 </a:t>
            </a:r>
            <a:r>
              <a:rPr lang="uk-UA" sz="22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200" b="1" strike="noStrike" spc="-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грових</a:t>
            </a:r>
            <a:r>
              <a:rPr lang="ru-RU" sz="2200" b="1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майданчиках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висаджено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розсаду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квітів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0900" indent="-342900" algn="just">
              <a:spcBef>
                <a:spcPts val="1417"/>
              </a:spcBef>
              <a:buClr>
                <a:srgbClr val="FF0000"/>
              </a:buClr>
              <a:buSzPct val="170000"/>
              <a:buFont typeface="Arial" panose="020B0604020202020204" pitchFamily="34" charset="0"/>
              <a:buChar char="•"/>
            </a:pP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проведена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підписка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періодичних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видань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закуплена методична   </a:t>
            </a:r>
            <a:r>
              <a:rPr lang="ru-RU" sz="2200" b="1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sz="22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7099920" y="3840840"/>
            <a:ext cx="4929840" cy="28303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2"/>
          <p:cNvSpPr/>
          <p:nvPr/>
        </p:nvSpPr>
        <p:spPr>
          <a:xfrm>
            <a:off x="914400" y="885825"/>
            <a:ext cx="4984200" cy="272415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3"/>
          <p:cNvSpPr/>
          <p:nvPr/>
        </p:nvSpPr>
        <p:spPr>
          <a:xfrm>
            <a:off x="1057604" y="3840840"/>
            <a:ext cx="4714545" cy="263616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4"/>
          <p:cNvSpPr/>
          <p:nvPr/>
        </p:nvSpPr>
        <p:spPr>
          <a:xfrm>
            <a:off x="7099920" y="885825"/>
            <a:ext cx="4844430" cy="257175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2633640" y="966105"/>
            <a:ext cx="9558360" cy="162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Використання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бюджетних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коштів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на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утримання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закладу у 2020/2021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навчальному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році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було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направлено на: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505709" y="2257560"/>
            <a:ext cx="11686291" cy="460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1000"/>
          </a:bodyPr>
          <a:lstStyle/>
          <a:p>
            <a:pPr marL="457920" indent="-4572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оплату за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харчування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в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розмірі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 40%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його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вартості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; </a:t>
            </a:r>
            <a:endParaRPr lang="ru-RU" sz="2800" b="0" strike="noStrike" spc="-1" dirty="0">
              <a:latin typeface="Arial"/>
            </a:endParaRPr>
          </a:p>
          <a:p>
            <a:pPr marL="457920" indent="-4572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оплату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комунальних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послуг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marL="457920" indent="-4572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оплату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заробітної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плати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працівникам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 marL="457920" indent="-4572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оплату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тривожної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кнопки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муніципальної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охорони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закладу.</a:t>
            </a:r>
            <a:endParaRPr lang="ru-RU" sz="2800" b="0" strike="noStrike" spc="-1" dirty="0">
              <a:latin typeface="Arial"/>
            </a:endParaRPr>
          </a:p>
          <a:p>
            <a:pPr marL="720">
              <a:lnSpc>
                <a:spcPct val="110000"/>
              </a:lnSpc>
              <a:spcBef>
                <a:spcPts val="1001"/>
              </a:spcBef>
              <a:buClr>
                <a:srgbClr val="5FCBEF"/>
              </a:buClr>
              <a:buSzPct val="80000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	</a:t>
            </a:r>
            <a:r>
              <a:rPr lang="ru-RU" sz="2800" b="1" strike="noStrike" spc="-1" dirty="0" err="1" smtClean="0">
                <a:solidFill>
                  <a:srgbClr val="404040"/>
                </a:solidFill>
                <a:latin typeface="Times New Roman"/>
              </a:rPr>
              <a:t>Протягом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року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своєчасно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надавались до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централізованої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бухгалтерії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Управління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необхідний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перелік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документів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щодо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складання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бюджетних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запитів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складання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тарифікації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педпрацівників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та штатного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розкладу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списковий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склад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по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групах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та списку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пільгового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контингенту, табелю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обліку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робочого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часу з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переліком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необхідних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документів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до табелю для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нарахування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заробітної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плати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тощо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2967330" y="787590"/>
            <a:ext cx="9072270" cy="87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3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7800" b="1" i="1" strike="noStrike" spc="-1" dirty="0" err="1">
                <a:solidFill>
                  <a:srgbClr val="FF0000"/>
                </a:solidFill>
                <a:latin typeface="Times New Roman"/>
              </a:rPr>
              <a:t>Медичне</a:t>
            </a:r>
            <a:r>
              <a:rPr lang="ru-RU" sz="78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7500" b="1" i="1" strike="noStrike" spc="-1" dirty="0" err="1">
                <a:solidFill>
                  <a:srgbClr val="FF0000"/>
                </a:solidFill>
                <a:latin typeface="Times New Roman"/>
              </a:rPr>
              <a:t>обслуговування</a:t>
            </a:r>
            <a:r>
              <a:rPr lang="ru-RU" sz="78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7800" b="1" i="1" strike="noStrike" spc="-1" dirty="0" err="1">
                <a:solidFill>
                  <a:srgbClr val="FF0000"/>
                </a:solidFill>
                <a:latin typeface="Times New Roman"/>
              </a:rPr>
              <a:t>вихованців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1029585" y="1762125"/>
            <a:ext cx="10600440" cy="287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Адміністрація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здійснює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постійний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контроль за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організацією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харчування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дотриманням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вимог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санітарно-гігієнічного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режиму в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групах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закладу. 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Для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зниження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захворюваності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колективом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ведеться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клопітка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робота,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зокрема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це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: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1.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Організація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роз’яснювальної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роботи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дітьми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та батьками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профілактики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захворювань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2.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Дотримання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вимог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санітарії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3.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Здійснення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загартування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вихованців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4.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Організація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фізичного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виховання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5.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Чітке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дотримання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режиму.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6.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Взаємодія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медсестри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 з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дитячою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поліклінікою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152400" y="516060"/>
            <a:ext cx="12039600" cy="58155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lang="ru-RU" sz="2800" b="1" i="1" strike="noStrike" spc="-1" dirty="0" err="1" smtClean="0">
                <a:solidFill>
                  <a:srgbClr val="FF0000"/>
                </a:solidFill>
                <a:latin typeface="Times New Roman"/>
                <a:ea typeface="DejaVu Sans"/>
              </a:rPr>
              <a:t>Організація</a:t>
            </a:r>
            <a:r>
              <a:rPr lang="ru-RU" sz="28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8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у </a:t>
            </a:r>
            <a:r>
              <a:rPr lang="ru-RU" sz="2800" b="1" i="1" strike="noStrike" spc="-1" dirty="0" err="1" smtClean="0">
                <a:solidFill>
                  <a:srgbClr val="FF0000"/>
                </a:solidFill>
                <a:latin typeface="Times New Roman"/>
                <a:ea typeface="DejaVu Sans"/>
              </a:rPr>
              <a:t>дошкільному</a:t>
            </a:r>
            <a:endParaRPr lang="ru-RU" sz="2800" b="1" i="1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i="1" strike="noStrike" spc="-1" dirty="0" err="1" smtClean="0">
                <a:solidFill>
                  <a:srgbClr val="FF0000"/>
                </a:solidFill>
                <a:latin typeface="Times New Roman"/>
                <a:ea typeface="DejaVu Sans"/>
              </a:rPr>
              <a:t>закладі</a:t>
            </a:r>
            <a:r>
              <a:rPr lang="ru-RU" sz="28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28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у </a:t>
            </a:r>
            <a:r>
              <a:rPr lang="ru-RU" sz="28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2020/2021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навчальному</a:t>
            </a:r>
            <a:r>
              <a:rPr lang="ru-RU" sz="28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році</a:t>
            </a:r>
            <a:endParaRPr lang="ru-RU" sz="2800" b="1" i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наявності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двотижневе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перспективне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меню;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натуральні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норми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основним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продуктам,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цілому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виконуються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  (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середньому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на 80%);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складена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картотека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страв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(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картки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–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розкладки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)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згідно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Інструкції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організації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меню стало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більш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різноманітним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рахунок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введення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нових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овочевих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страв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салатів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виробів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тіста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враховано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безкоштовне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пільгового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контингенту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у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2020/2021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навчальному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році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сервірування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столів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відповідає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сучасним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вимогам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замінено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посуд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усіх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групах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оплата батьками за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закладі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проводиться,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цілому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своєчасно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питання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оплати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контролюється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щомісяця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2391660" y="1043594"/>
            <a:ext cx="10143240" cy="1128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4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7600" b="1" i="1" u="sng" strike="noStrike" spc="-1" dirty="0" err="1">
                <a:solidFill>
                  <a:srgbClr val="FF0000"/>
                </a:solidFill>
                <a:latin typeface="Times New Roman"/>
              </a:rPr>
              <a:t>Вартість</a:t>
            </a:r>
            <a:r>
              <a:rPr lang="ru-RU" sz="7600" b="1" i="1" u="sng" strike="noStrike" spc="-1" dirty="0">
                <a:solidFill>
                  <a:srgbClr val="FF0000"/>
                </a:solidFill>
                <a:latin typeface="Times New Roman"/>
              </a:rPr>
              <a:t> за  </a:t>
            </a:r>
            <a:r>
              <a:rPr lang="ru-RU" sz="7600" b="1" i="1" u="sng" strike="noStrike" spc="-1" dirty="0" err="1">
                <a:solidFill>
                  <a:srgbClr val="FF0000"/>
                </a:solidFill>
                <a:latin typeface="Times New Roman"/>
              </a:rPr>
              <a:t>харчування</a:t>
            </a:r>
            <a:r>
              <a:rPr lang="ru-RU" sz="7600" b="1" i="1" u="sng" strike="noStrike" spc="-1" dirty="0">
                <a:solidFill>
                  <a:srgbClr val="FF0000"/>
                </a:solidFill>
                <a:latin typeface="Times New Roman"/>
              </a:rPr>
              <a:t> з 01 </a:t>
            </a:r>
            <a:r>
              <a:rPr lang="ru-RU" sz="7600" b="1" i="1" u="sng" strike="noStrike" spc="-1" dirty="0" err="1">
                <a:solidFill>
                  <a:srgbClr val="FF0000"/>
                </a:solidFill>
                <a:latin typeface="Times New Roman"/>
              </a:rPr>
              <a:t>січня</a:t>
            </a:r>
            <a:r>
              <a:rPr lang="ru-RU" sz="7600" b="1" i="1" u="sng" strike="noStrike" spc="-1" dirty="0">
                <a:solidFill>
                  <a:srgbClr val="FF0000"/>
                </a:solidFill>
                <a:latin typeface="Times New Roman"/>
              </a:rPr>
              <a:t> 2021 року </a:t>
            </a:r>
            <a:r>
              <a:rPr u="sng" dirty="0"/>
              <a:t/>
            </a:r>
            <a:br>
              <a:rPr u="sng" dirty="0"/>
            </a:br>
            <a:endParaRPr lang="ru-RU" sz="4000" b="0" u="sng" strike="noStrike" spc="-1" dirty="0"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439035" y="1792320"/>
            <a:ext cx="11038590" cy="414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/>
            <a:endParaRPr lang="ru-RU" sz="1400" b="1" i="1" strike="noStrike" spc="-1" dirty="0">
              <a:solidFill>
                <a:srgbClr val="FF0000"/>
              </a:solidFill>
              <a:latin typeface="Arial"/>
            </a:endParaRPr>
          </a:p>
          <a:p>
            <a:pPr marL="457200" indent="-457200" algn="just">
              <a:buFontTx/>
              <a:buChar char="-"/>
            </a:pPr>
            <a:r>
              <a:rPr lang="ru-RU" sz="2800" b="1" i="1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 до 3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- 30,00 грн. </a:t>
            </a:r>
            <a:endParaRPr lang="ru-RU" sz="2800" b="1" i="1" strike="noStrike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розрахунку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12,00 грн. -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18,00 грн. -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батьківська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плата);</a:t>
            </a:r>
          </a:p>
          <a:p>
            <a:pPr algn="just"/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до 6 (7)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- 35,00 грн. (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розрахунку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14,00 грн. -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21,00 грн. - </a:t>
            </a:r>
            <a:r>
              <a:rPr lang="ru-RU" sz="2800" b="1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батьківська</a:t>
            </a:r>
            <a:r>
              <a:rPr lang="ru-RU" sz="2800" b="1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плата). </a:t>
            </a:r>
            <a:endParaRPr lang="ru-R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2753318" y="528120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 dirty="0" err="1">
                <a:solidFill>
                  <a:srgbClr val="FF0000"/>
                </a:solidFill>
                <a:latin typeface="Times New Roman"/>
              </a:rPr>
              <a:t>Організація</a:t>
            </a:r>
            <a:r>
              <a:rPr lang="ru-RU" sz="54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400" b="1" i="1" strike="noStrike" spc="-1" dirty="0" err="1">
                <a:solidFill>
                  <a:srgbClr val="FF0000"/>
                </a:solidFill>
                <a:latin typeface="Times New Roman"/>
              </a:rPr>
              <a:t>харчування</a:t>
            </a:r>
            <a:endParaRPr lang="ru-RU" sz="5400" b="0" i="1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36" y="1559977"/>
            <a:ext cx="3595475" cy="4727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6018" y="2214716"/>
            <a:ext cx="4658911" cy="3486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466200" y="241920"/>
            <a:ext cx="2508840" cy="47545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t="5252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2"/>
          <p:cNvSpPr/>
          <p:nvPr/>
        </p:nvSpPr>
        <p:spPr>
          <a:xfrm>
            <a:off x="6762600" y="241920"/>
            <a:ext cx="2316240" cy="47545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l="2528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"/>
          <p:cNvSpPr/>
          <p:nvPr/>
        </p:nvSpPr>
        <p:spPr>
          <a:xfrm>
            <a:off x="3231360" y="1171800"/>
            <a:ext cx="3428280" cy="536976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 t="13141" b="8540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4"/>
          <p:cNvSpPr/>
          <p:nvPr/>
        </p:nvSpPr>
        <p:spPr>
          <a:xfrm>
            <a:off x="9335160" y="1171800"/>
            <a:ext cx="2684520" cy="536976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6" y="1168652"/>
            <a:ext cx="2927730" cy="2190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57" y="476250"/>
            <a:ext cx="3596193" cy="2690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6" y="3359401"/>
            <a:ext cx="3829050" cy="2865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90" y="3813875"/>
            <a:ext cx="4068185" cy="3044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3086985" y="733305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Навчально-виховна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робота у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закладі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дошкільної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освіти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825450" y="2263695"/>
            <a:ext cx="11023650" cy="34703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80000"/>
              </a:lnSpc>
              <a:spcBef>
                <a:spcPts val="1001"/>
              </a:spcBef>
            </a:pP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Зміст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методичної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роботи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в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закладі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будується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на </a:t>
            </a:r>
            <a:r>
              <a:rPr lang="ru-RU" sz="3200" b="1" u="sng" strike="noStrike" spc="-1" dirty="0" err="1" smtClean="0">
                <a:solidFill>
                  <a:srgbClr val="404040"/>
                </a:solidFill>
                <a:latin typeface="Times New Roman"/>
              </a:rPr>
              <a:t>основі</a:t>
            </a:r>
            <a:r>
              <a:rPr lang="ru-RU" sz="3200" b="1" u="sng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i="1" u="sng" strike="noStrike" spc="-1" dirty="0" smtClean="0">
                <a:solidFill>
                  <a:srgbClr val="404040"/>
                </a:solidFill>
                <a:latin typeface="Times New Roman"/>
              </a:rPr>
              <a:t>: </a:t>
            </a:r>
            <a:endParaRPr lang="ru-RU" sz="3200" b="0" i="1" u="sng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державних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документів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про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освіту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науково-педагогічних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досліджень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 smtClean="0">
                <a:solidFill>
                  <a:srgbClr val="404040"/>
                </a:solidFill>
                <a:latin typeface="Times New Roman"/>
              </a:rPr>
              <a:t>навчальних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планів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програм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новинок психолого-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педагогічної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літератури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інструктивно-методичних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матеріалів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з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проблеми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організації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методичної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роботи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 smtClean="0">
                <a:solidFill>
                  <a:srgbClr val="404040"/>
                </a:solidFill>
                <a:latin typeface="Times New Roman"/>
              </a:rPr>
              <a:t>інформації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про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перспективний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педагогічний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досвід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endParaRPr lang="ru-RU" sz="2800" b="1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2124960" y="800700"/>
            <a:ext cx="8596080" cy="84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err="1">
                <a:solidFill>
                  <a:srgbClr val="FF0000"/>
                </a:solidFill>
                <a:uFillTx/>
                <a:latin typeface="Times New Roman"/>
              </a:rPr>
              <a:t>Завдання</a:t>
            </a:r>
            <a:r>
              <a:rPr lang="ru-RU" sz="4400" b="1" i="1" strike="noStrike" spc="-1" dirty="0">
                <a:solidFill>
                  <a:srgbClr val="FF0000"/>
                </a:solidFill>
                <a:uFillTx/>
                <a:latin typeface="Times New Roman"/>
              </a:rPr>
              <a:t> </a:t>
            </a:r>
            <a:r>
              <a:rPr lang="ru-RU" sz="4400" b="1" i="1" strike="noStrike" spc="-1" dirty="0" err="1">
                <a:solidFill>
                  <a:srgbClr val="FF0000"/>
                </a:solidFill>
                <a:uFillTx/>
                <a:latin typeface="Times New Roman"/>
              </a:rPr>
              <a:t>звітування</a:t>
            </a:r>
            <a:r>
              <a:rPr lang="ru-RU" sz="44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endParaRPr lang="ru-RU" sz="4400" b="1" i="1" strike="noStrike" spc="-1" dirty="0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381884" y="1724700"/>
            <a:ext cx="11705341" cy="458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6470" indent="-28575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x-none" sz="36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 smtClean="0">
                <a:solidFill>
                  <a:srgbClr val="404040"/>
                </a:solidFill>
                <a:latin typeface="Times New Roman"/>
              </a:rPr>
              <a:t>Забезпечити</a:t>
            </a:r>
            <a:r>
              <a:rPr lang="ru-RU" sz="36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прозорість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відкритість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і </a:t>
            </a:r>
            <a:r>
              <a:rPr lang="x-none" sz="3600" b="1" strike="noStrike" spc="-1" dirty="0" smtClean="0">
                <a:solidFill>
                  <a:srgbClr val="404040"/>
                </a:solidFill>
                <a:latin typeface="Times New Roman"/>
              </a:rPr>
              <a:t>д</a:t>
            </a:r>
            <a:r>
              <a:rPr lang="ru-RU" sz="3600" b="1" strike="noStrike" spc="-1" dirty="0" err="1" smtClean="0">
                <a:solidFill>
                  <a:srgbClr val="404040"/>
                </a:solidFill>
                <a:latin typeface="Times New Roman"/>
              </a:rPr>
              <a:t>емокра</a:t>
            </a:r>
            <a:r>
              <a:rPr lang="x-none" sz="3600" b="1" spc="-1" dirty="0">
                <a:solidFill>
                  <a:srgbClr val="404040"/>
                </a:solidFill>
                <a:latin typeface="Times New Roman"/>
              </a:rPr>
              <a:t>-</a:t>
            </a:r>
            <a:r>
              <a:rPr lang="ru-RU" sz="3600" b="1" strike="noStrike" spc="-1" dirty="0" err="1" smtClean="0">
                <a:solidFill>
                  <a:srgbClr val="404040"/>
                </a:solidFill>
                <a:latin typeface="Times New Roman"/>
              </a:rPr>
              <a:t>тичність</a:t>
            </a:r>
            <a:r>
              <a:rPr lang="ru-RU" sz="36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управління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навчальним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закладом</a:t>
            </a:r>
            <a:r>
              <a:rPr lang="ru-RU" sz="3600" b="1" strike="noStrike" spc="-1" dirty="0" smtClean="0">
                <a:solidFill>
                  <a:srgbClr val="404040"/>
                </a:solidFill>
                <a:latin typeface="Times New Roman"/>
              </a:rPr>
              <a:t>.</a:t>
            </a:r>
            <a:endParaRPr lang="x-none" sz="3600" b="1" strike="noStrike" spc="-1" dirty="0" smtClean="0">
              <a:solidFill>
                <a:srgbClr val="404040"/>
              </a:solidFill>
              <a:latin typeface="Times New Roman"/>
            </a:endParaRPr>
          </a:p>
          <a:p>
            <a:pPr marL="286470" indent="-28575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36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Стимулювати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вплив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громадськості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на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прийняття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виконання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керівником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відповідних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рішень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сфері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управління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навчальним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закладом </a:t>
            </a:r>
            <a:endParaRPr lang="ru-RU" sz="3600" b="1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</a:pPr>
            <a:endParaRPr lang="ru-RU" sz="36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1285876" y="1329105"/>
            <a:ext cx="10487024" cy="483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Освітній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процес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дошкільного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закладу 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забезпечує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перехід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на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нову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сучасну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модель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виховання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виконує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такі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функції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•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соціальну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соціальний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захист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адаптація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оздоровчу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охорона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зміцнення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здоров'я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освітню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виховання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культурно-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розважальну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змістовне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дозвілля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просвітницьку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психолого-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педагогічна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просвіта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батьків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освітній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діяльності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дошкільний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керується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Базовим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компонентом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дошкільної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Україні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освітньою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програмою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для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2 до 7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років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«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Дитина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», «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Впевнений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Старт»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3338895" y="564270"/>
            <a:ext cx="8538780" cy="10454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latin typeface="Times New Roman"/>
              </a:rPr>
              <a:t>Пізнавально</a:t>
            </a:r>
            <a:r>
              <a:rPr lang="ru-RU" sz="3600" b="1" i="1" strike="noStrike" spc="-1" dirty="0">
                <a:latin typeface="Times New Roman"/>
              </a:rPr>
              <a:t> – </a:t>
            </a:r>
            <a:r>
              <a:rPr lang="ru-RU" sz="3600" b="1" i="1" strike="noStrike" spc="-1" dirty="0" err="1">
                <a:latin typeface="Times New Roman"/>
              </a:rPr>
              <a:t>дослідницька</a:t>
            </a:r>
            <a:r>
              <a:rPr lang="ru-RU" sz="3600" b="1" i="1" strike="noStrike" spc="-1" dirty="0">
                <a:latin typeface="Times New Roman"/>
              </a:rPr>
              <a:t> </a:t>
            </a:r>
            <a:r>
              <a:rPr lang="ru-RU" sz="3600" b="1" i="1" strike="noStrike" spc="-1" dirty="0" err="1">
                <a:latin typeface="Times New Roman"/>
              </a:rPr>
              <a:t>діяльність</a:t>
            </a:r>
            <a:endParaRPr lang="ru-RU" sz="3600" b="0" i="1" strike="noStrike" spc="-1" dirty="0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433479" y="677395"/>
            <a:ext cx="1919195" cy="4075579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t="19525" b="13608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3"/>
          <p:cNvSpPr/>
          <p:nvPr/>
        </p:nvSpPr>
        <p:spPr>
          <a:xfrm>
            <a:off x="9383982" y="3391753"/>
            <a:ext cx="2198417" cy="3723421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t="7504" b="16803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53" y="1263544"/>
            <a:ext cx="3194851" cy="2396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35" y="3659682"/>
            <a:ext cx="2419350" cy="276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2830005" y="494025"/>
            <a:ext cx="8596080" cy="67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Робота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під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час  карантину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360" name="CustomShape 2"/>
          <p:cNvSpPr/>
          <p:nvPr/>
        </p:nvSpPr>
        <p:spPr>
          <a:xfrm>
            <a:off x="465885" y="1407555"/>
            <a:ext cx="10960200" cy="564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ru-RU" sz="2000" b="0" strike="noStrike" spc="-1" dirty="0">
                <a:latin typeface="Times New Roman"/>
              </a:rPr>
              <a:t>На </a:t>
            </a:r>
            <a:r>
              <a:rPr lang="ru-RU" sz="2000" b="0" strike="noStrike" spc="-1" dirty="0" err="1">
                <a:latin typeface="Times New Roman"/>
              </a:rPr>
              <a:t>період</a:t>
            </a:r>
            <a:r>
              <a:rPr lang="ru-RU" sz="2000" b="0" strike="noStrike" spc="-1" dirty="0">
                <a:latin typeface="Times New Roman"/>
              </a:rPr>
              <a:t> карантину у </a:t>
            </a:r>
            <a:r>
              <a:rPr lang="ru-RU" sz="2000" b="0" strike="noStrike" spc="-1" dirty="0" err="1">
                <a:latin typeface="Times New Roman"/>
              </a:rPr>
              <a:t>зв’язку</a:t>
            </a:r>
            <a:r>
              <a:rPr lang="ru-RU" sz="2000" b="0" strike="noStrike" spc="-1" dirty="0">
                <a:latin typeface="Times New Roman"/>
              </a:rPr>
              <a:t> з </a:t>
            </a:r>
            <a:r>
              <a:rPr lang="ru-RU" sz="2000" b="0" strike="noStrike" spc="-1" dirty="0" err="1">
                <a:latin typeface="Times New Roman"/>
              </a:rPr>
              <a:t>пандемією</a:t>
            </a:r>
            <a:r>
              <a:rPr lang="ru-RU" sz="2000" b="0" strike="noStrike" spc="-1" dirty="0">
                <a:latin typeface="Times New Roman"/>
              </a:rPr>
              <a:t> COVID – 19 педагоги закладу </a:t>
            </a:r>
            <a:r>
              <a:rPr lang="ru-RU" sz="2000" b="0" strike="noStrike" spc="-1" dirty="0" err="1">
                <a:latin typeface="Times New Roman"/>
              </a:rPr>
              <a:t>продовжили</a:t>
            </a:r>
            <a:r>
              <a:rPr lang="ru-RU" sz="2000" b="0" strike="noStrike" spc="-1" dirty="0">
                <a:latin typeface="Times New Roman"/>
              </a:rPr>
              <a:t> </a:t>
            </a:r>
            <a:r>
              <a:rPr lang="ru-RU" sz="2000" b="0" strike="noStrike" spc="-1" dirty="0" err="1">
                <a:latin typeface="Times New Roman"/>
              </a:rPr>
              <a:t>освітню</a:t>
            </a:r>
            <a:r>
              <a:rPr lang="ru-RU" sz="2000" b="0" strike="noStrike" spc="-1" dirty="0">
                <a:latin typeface="Times New Roman"/>
              </a:rPr>
              <a:t> </a:t>
            </a:r>
            <a:r>
              <a:rPr lang="ru-RU" sz="2000" b="0" strike="noStrike" spc="-1" dirty="0" err="1">
                <a:latin typeface="Times New Roman"/>
                <a:ea typeface="Microsoft YaHei"/>
              </a:rPr>
              <a:t>діяльність</a:t>
            </a:r>
            <a:r>
              <a:rPr lang="ru-RU" sz="2000" b="0" strike="noStrike" spc="-1" dirty="0">
                <a:latin typeface="Times New Roman"/>
                <a:ea typeface="Microsoft YaHei"/>
              </a:rPr>
              <a:t> з </a:t>
            </a:r>
            <a:r>
              <a:rPr lang="ru-RU" sz="2000" b="0" strike="noStrike" spc="-1" dirty="0" err="1">
                <a:latin typeface="Times New Roman"/>
                <a:ea typeface="Microsoft YaHei"/>
              </a:rPr>
              <a:t>дітьми</a:t>
            </a:r>
            <a:r>
              <a:rPr lang="ru-RU" sz="2000" b="0" strike="noStrike" spc="-1" dirty="0">
                <a:latin typeface="Times New Roman"/>
                <a:ea typeface="Microsoft YaHei"/>
              </a:rPr>
              <a:t>, </a:t>
            </a:r>
            <a:r>
              <a:rPr lang="ru-RU" sz="2000" b="0" strike="noStrike" spc="-1" dirty="0" err="1">
                <a:latin typeface="Times New Roman"/>
                <a:ea typeface="Microsoft YaHei"/>
              </a:rPr>
              <a:t>які</a:t>
            </a:r>
            <a:r>
              <a:rPr lang="ru-RU" sz="2000" b="0" strike="noStrike" spc="-1" dirty="0">
                <a:latin typeface="Times New Roman"/>
                <a:ea typeface="Microsoft YaHei"/>
              </a:rPr>
              <a:t> не </a:t>
            </a:r>
            <a:r>
              <a:rPr lang="ru-RU" sz="2000" b="0" strike="noStrike" spc="-1" dirty="0" err="1">
                <a:latin typeface="Times New Roman"/>
                <a:ea typeface="Microsoft YaHei"/>
              </a:rPr>
              <a:t>відвідують</a:t>
            </a:r>
            <a:r>
              <a:rPr lang="ru-RU" sz="2000" b="0" strike="noStrike" spc="-1" dirty="0">
                <a:latin typeface="Times New Roman"/>
                <a:ea typeface="Microsoft YaHei"/>
              </a:rPr>
              <a:t> </a:t>
            </a:r>
            <a:r>
              <a:rPr lang="ru-RU" sz="2000" b="0" strike="noStrike" spc="-1" dirty="0" err="1">
                <a:latin typeface="Times New Roman"/>
                <a:ea typeface="Microsoft YaHei"/>
              </a:rPr>
              <a:t>дошкільний</a:t>
            </a:r>
            <a:r>
              <a:rPr lang="ru-RU" sz="2000" b="0" strike="noStrike" spc="-1" dirty="0">
                <a:latin typeface="Times New Roman"/>
                <a:ea typeface="Microsoft YaHei"/>
              </a:rPr>
              <a:t> заклад 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в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дистанційному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режимі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використовуючи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соціальні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мережі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viber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відеохостинг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youtube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платформу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zoom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0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Педагоги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працювали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з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дітьми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за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участі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батьків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по перспективному плану, надавали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рекомендації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по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проведенню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занять,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організації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спостережень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ігрової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трудової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діяльності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проводили консультативно-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просвітницьку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роботу, надавали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різноманітні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поради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рекомендації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консультації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0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Крім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того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педагогічні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працівники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опрацьовували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фахову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методичну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літературу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переглядали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прослухували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вебінари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брали участь у онлайн-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конференціях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виготовляли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дидактичний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матеріал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для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освітньої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роботи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з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дітьми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0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Тому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діти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продовжили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засвоювати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програмовий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зміст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відповідно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до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лексичних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тем. Батьки активно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долучилися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до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дистанційного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навчання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підтримували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постійний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зворотній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04040"/>
                </a:solidFill>
                <a:latin typeface="Times New Roman"/>
              </a:rPr>
              <a:t>зв’язок</a:t>
            </a:r>
            <a:r>
              <a:rPr lang="ru-RU" sz="2000" b="0" strike="noStrike" spc="-1" dirty="0">
                <a:solidFill>
                  <a:srgbClr val="404040"/>
                </a:solidFill>
                <a:latin typeface="Times New Roman"/>
              </a:rPr>
              <a:t> з педагогами.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619125" y="119147"/>
            <a:ext cx="11182350" cy="6738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</a:p>
          <a:p>
            <a:pPr algn="ctr">
              <a:lnSpc>
                <a:spcPct val="100000"/>
              </a:lnSpc>
            </a:pPr>
            <a:r>
              <a:rPr lang="ru-RU" sz="3600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3600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  <a:r>
              <a:rPr lang="ru-RU" sz="3600" b="0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СПІЛЬНА </a:t>
            </a:r>
            <a:r>
              <a:rPr lang="ru-RU" sz="36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РОБОТА ЗАКЛАДУ І СІМ’Ї: </a:t>
            </a:r>
            <a:endParaRPr lang="ru-RU" sz="36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загальні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збори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засідання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Ради закладу;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групові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батьківські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збори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  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групові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консультації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індивідуальні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консультації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інші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форми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відкритих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дверей (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організація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), 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ознайомлення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батьків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успіхами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дітей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(з результатами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звуковимови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антропометричними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даними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діагностування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групи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),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змінна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інформація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куточку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для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батьків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презентація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папок –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пересувок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безпеки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життєдіяльності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фізичного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мовленнєвого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розвитку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залучення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батьків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участі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спортивних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змаганнях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виставках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обладнання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ігрових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зон,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підготовка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дитячих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свят,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допомога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благоустрої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приміщень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закладу.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915345" y="821775"/>
            <a:ext cx="11486266" cy="14698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FF0000"/>
                </a:solidFill>
                <a:latin typeface="Times New Roman"/>
              </a:rPr>
              <a:t>                   </a:t>
            </a:r>
            <a:r>
              <a:rPr lang="ru-RU" sz="3600" b="1" strike="noStrike" spc="-1" dirty="0" err="1" smtClean="0">
                <a:solidFill>
                  <a:srgbClr val="FF0000"/>
                </a:solidFill>
                <a:latin typeface="Times New Roman"/>
              </a:rPr>
              <a:t>Дотримання</a:t>
            </a:r>
            <a:r>
              <a:rPr lang="ru-RU" sz="3600" b="1" strike="noStrike" spc="-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strike="noStrike" spc="-1" dirty="0">
                <a:solidFill>
                  <a:srgbClr val="FF0000"/>
                </a:solidFill>
                <a:latin typeface="Times New Roman"/>
              </a:rPr>
              <a:t>норм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Times New Roman"/>
              </a:rPr>
              <a:t>техніки</a:t>
            </a:r>
            <a:r>
              <a:rPr lang="ru-RU" sz="36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strike="noStrike" spc="-1" dirty="0" err="1" smtClean="0">
                <a:solidFill>
                  <a:srgbClr val="FF0000"/>
                </a:solidFill>
                <a:latin typeface="Times New Roman"/>
              </a:rPr>
              <a:t>безпеки</a:t>
            </a:r>
            <a:r>
              <a:rPr lang="ru-RU" sz="3600" b="1" strike="noStrike" spc="-1" dirty="0" smtClean="0">
                <a:solidFill>
                  <a:srgbClr val="FF0000"/>
                </a:solidFill>
                <a:latin typeface="Times New Roman"/>
              </a:rPr>
              <a:t> в ДНЗ.  </a:t>
            </a:r>
          </a:p>
          <a:p>
            <a:pPr>
              <a:lnSpc>
                <a:spcPct val="100000"/>
              </a:lnSpc>
            </a:pPr>
            <a:r>
              <a:rPr lang="ru-RU" sz="3600" b="1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spc="-1" dirty="0" smtClean="0">
                <a:solidFill>
                  <a:srgbClr val="FF0000"/>
                </a:solidFill>
                <a:latin typeface="Times New Roman"/>
              </a:rPr>
              <a:t>                            </a:t>
            </a:r>
            <a:r>
              <a:rPr lang="ru-RU" sz="3600" b="1" strike="noStrike" spc="-1" dirty="0" smtClean="0">
                <a:solidFill>
                  <a:srgbClr val="FF0000"/>
                </a:solidFill>
                <a:latin typeface="Times New Roman"/>
              </a:rPr>
              <a:t>Стан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Times New Roman"/>
              </a:rPr>
              <a:t>дитячого</a:t>
            </a:r>
            <a:r>
              <a:rPr lang="ru-RU" sz="3600" b="1" strike="noStrike" spc="-1" dirty="0">
                <a:solidFill>
                  <a:srgbClr val="FF0000"/>
                </a:solidFill>
                <a:latin typeface="Times New Roman"/>
              </a:rPr>
              <a:t> травматизму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915345" y="2291610"/>
            <a:ext cx="10152720" cy="421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         Робота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педагогічного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колективу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всіх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робітників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ЗДО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щодо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профілактики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дитячого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травматизму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будується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на Базовому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компоненті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дошкільної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в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Україні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освітньої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програми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виховання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від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двох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до семи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років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«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Дитина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», яка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спрямовує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роботу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педагогів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на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формування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дошкільників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певної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життєвої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позиції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елементарної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життєвої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компетентності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2740560" y="642360"/>
            <a:ext cx="9451440" cy="166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Дисциплінарна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практика та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аналіз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звернень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громадян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з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питань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діяльності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дошкільного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навчального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закладу</a:t>
            </a:r>
            <a:r>
              <a:rPr i="1" dirty="0"/>
              <a:t/>
            </a:r>
            <a:br>
              <a:rPr i="1" dirty="0"/>
            </a:br>
            <a:endParaRPr lang="ru-RU" sz="3600" b="0" i="1" strike="noStrike" spc="-1" dirty="0"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296160" y="2130345"/>
            <a:ext cx="11343390" cy="439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На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виконання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Закону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України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«Про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звернення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громадян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»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від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02.10.1996 р., Указу Президента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України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№ 700/2002 «Про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додаткові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заходи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забезпечення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реалізації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громадянами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конституційного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права на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звернення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»,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Інструкції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з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діловодства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за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зверненнями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громадян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, яка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затверджена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постановою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Кабінету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Міністрів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України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від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14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квітня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1997 р. № 348, в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дошкільному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навчальному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закладі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№ 464 проведено ряд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заходів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, 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саме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:   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особи (8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звернень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роботу, 10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співробітникам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роботу в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62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звернень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влаштуванню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закладу).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питаннями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зарахування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закладу,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роз’яснення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електронної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дошкільні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Два 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переведення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у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зв’язку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зміною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проживанням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962910" y="1186980"/>
            <a:ext cx="8596080" cy="61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ПІДСУМКИ:</a:t>
            </a:r>
            <a:r>
              <a:rPr sz="3200" dirty="0"/>
              <a:t/>
            </a:r>
            <a:br>
              <a:rPr sz="3200" dirty="0"/>
            </a:br>
            <a:endParaRPr lang="ru-RU" sz="3200" b="0" strike="noStrike" spc="-1" dirty="0"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458085" y="1799700"/>
            <a:ext cx="10045440" cy="529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500" lnSpcReduction="10000"/>
          </a:bodyPr>
          <a:lstStyle/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Підводячи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підсумки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минулого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навчального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року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можна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впевнено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стверджувати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що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адміністрація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організовувала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  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безпечні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  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умови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 для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праці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освітньо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–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виховної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діяльності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членів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трудового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колективу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endParaRPr lang="ru-RU" sz="24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Робота з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дітьми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проводилась систематично,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цілеспрямовано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комплексно, з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урахуванням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вікових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можливостей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відповідно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до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вимог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Базового компоненту.</a:t>
            </a:r>
            <a:endParaRPr lang="ru-RU" sz="24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Оцінюючи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результати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досягнень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можна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зробити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такий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висновок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: 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нашому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закладі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дошкільної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сформовано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цілісний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освітній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простір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в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якому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дітям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надають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якісні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освітні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послуги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піклуються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про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здоров’я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кожної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дитини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залучають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позабюджетні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асигнування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для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розвитку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закладу. </a:t>
            </a:r>
            <a:endParaRPr lang="ru-RU" sz="24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Санітарно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–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гігієнічні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норми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дитячому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садку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дотримуються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на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постійному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контролі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перебуває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питання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раціонального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харчування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endParaRPr lang="ru-RU" sz="24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Зобов’язання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адміністрації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передбачені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колективним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договором,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ретельно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виконувались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364950" y="1538100"/>
            <a:ext cx="1083645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3200" b="1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Завдяки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благодійної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допомоги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батьків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спільній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праці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колективом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садочку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була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покращена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матеріальна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база,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санітарно-гігієнічні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умови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естетичне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оформлення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приміщень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споруди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ЗДО.</a:t>
            </a:r>
            <a:endParaRPr lang="ru-RU" sz="32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32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3200" b="1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Звітна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інформація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щодо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залучення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батьківської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допомоги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оприлюднювалась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на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зборах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та на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сайті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закладу у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розділі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Прозорість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інформаційна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відкритість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закладу в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підрозділи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  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Благодійні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внески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32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Рисунок 1"/>
          <p:cNvPicPr/>
          <p:nvPr/>
        </p:nvPicPr>
        <p:blipFill>
          <a:blip r:embed="rId2"/>
          <a:stretch/>
        </p:blipFill>
        <p:spPr>
          <a:xfrm>
            <a:off x="6485400" y="3488400"/>
            <a:ext cx="5468760" cy="3004920"/>
          </a:xfrm>
          <a:prstGeom prst="rect">
            <a:avLst/>
          </a:prstGeom>
          <a:ln>
            <a:noFill/>
          </a:ln>
        </p:spPr>
      </p:pic>
      <p:pic>
        <p:nvPicPr>
          <p:cNvPr id="370" name="Рисунок 2"/>
          <p:cNvPicPr/>
          <p:nvPr/>
        </p:nvPicPr>
        <p:blipFill>
          <a:blip r:embed="rId3"/>
          <a:stretch/>
        </p:blipFill>
        <p:spPr>
          <a:xfrm>
            <a:off x="186120" y="3488400"/>
            <a:ext cx="6010560" cy="3004920"/>
          </a:xfrm>
          <a:prstGeom prst="rect">
            <a:avLst/>
          </a:prstGeom>
          <a:ln>
            <a:noFill/>
          </a:ln>
        </p:spPr>
      </p:pic>
      <p:pic>
        <p:nvPicPr>
          <p:cNvPr id="371" name="Рисунок 3"/>
          <p:cNvPicPr/>
          <p:nvPr/>
        </p:nvPicPr>
        <p:blipFill>
          <a:blip r:embed="rId4"/>
          <a:stretch/>
        </p:blipFill>
        <p:spPr>
          <a:xfrm>
            <a:off x="3742200" y="628650"/>
            <a:ext cx="5486399" cy="2647950"/>
          </a:xfrm>
          <a:prstGeom prst="rect">
            <a:avLst/>
          </a:prstGeom>
          <a:ln>
            <a:noFill/>
          </a:ln>
        </p:spPr>
      </p:pic>
      <p:sp>
        <p:nvSpPr>
          <p:cNvPr id="373" name="CustomShape 1"/>
          <p:cNvSpPr/>
          <p:nvPr/>
        </p:nvSpPr>
        <p:spPr>
          <a:xfrm>
            <a:off x="601920" y="4472280"/>
            <a:ext cx="1119096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0" b="0" strike="noStrike" spc="-1" dirty="0" err="1" smtClean="0">
                <a:solidFill>
                  <a:srgbClr val="FFFF00"/>
                </a:solidFill>
                <a:latin typeface="Times New Roman"/>
              </a:rPr>
              <a:t>Дякую</a:t>
            </a:r>
            <a:r>
              <a:rPr lang="ru-RU" sz="12000" b="0" strike="noStrike" spc="-1" dirty="0" smtClean="0">
                <a:solidFill>
                  <a:srgbClr val="FFFF00"/>
                </a:solidFill>
                <a:latin typeface="Times New Roman"/>
              </a:rPr>
              <a:t>  за </a:t>
            </a:r>
            <a:r>
              <a:rPr lang="ru-RU" sz="12000" b="0" strike="noStrike" spc="-1" dirty="0" err="1" smtClean="0">
                <a:solidFill>
                  <a:srgbClr val="FFFF00"/>
                </a:solidFill>
                <a:latin typeface="Times New Roman"/>
              </a:rPr>
              <a:t>увагу</a:t>
            </a:r>
            <a:r>
              <a:rPr lang="ru-RU" sz="12000" b="0" strike="noStrike" spc="-1" dirty="0">
                <a:solidFill>
                  <a:srgbClr val="FFFF00"/>
                </a:solidFill>
                <a:latin typeface="Times New Roman"/>
              </a:rPr>
              <a:t>!</a:t>
            </a:r>
            <a:endParaRPr lang="ru-RU" sz="1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2199168" y="916237"/>
            <a:ext cx="4539403" cy="2731943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2"/>
          <p:cNvSpPr/>
          <p:nvPr/>
        </p:nvSpPr>
        <p:spPr>
          <a:xfrm>
            <a:off x="6071821" y="4000845"/>
            <a:ext cx="4780273" cy="27526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3"/>
          <p:cNvSpPr/>
          <p:nvPr/>
        </p:nvSpPr>
        <p:spPr>
          <a:xfrm>
            <a:off x="261197" y="4000845"/>
            <a:ext cx="4520353" cy="26350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4"/>
          <p:cNvSpPr/>
          <p:nvPr/>
        </p:nvSpPr>
        <p:spPr>
          <a:xfrm>
            <a:off x="7538671" y="916237"/>
            <a:ext cx="4560106" cy="2588963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92" y="501163"/>
            <a:ext cx="3777924" cy="2826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6416" y="2175162"/>
            <a:ext cx="3948029" cy="2954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7" y="1678255"/>
            <a:ext cx="3033387" cy="3988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3314" y="3795798"/>
            <a:ext cx="3323678" cy="2800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1063868" y="533401"/>
            <a:ext cx="10280407" cy="6061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x-none" sz="40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                  </a:t>
            </a:r>
            <a:r>
              <a:rPr lang="ru-RU" sz="40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Мережа </a:t>
            </a:r>
            <a:r>
              <a:rPr lang="ru-RU" sz="40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дошкільного</a:t>
            </a:r>
            <a:r>
              <a:rPr lang="ru-RU" sz="40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закладу:</a:t>
            </a:r>
            <a:endParaRPr lang="ru-RU" sz="4000" b="1" i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11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денним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перебуванням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раннього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віку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9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для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дошкільного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віку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12 –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годинним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режимом 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10,5 –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годинним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режимом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 20</a:t>
            </a:r>
            <a:r>
              <a:rPr lang="x-none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/202</a:t>
            </a:r>
            <a:r>
              <a:rPr lang="x-none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навчальному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році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списковий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склад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вихованців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складав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23</a:t>
            </a:r>
            <a:r>
              <a:rPr lang="x-none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Мова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виховання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–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українська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1905885" y="922350"/>
            <a:ext cx="9905115" cy="13526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Головною метою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діяльності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колективу</a:t>
            </a:r>
            <a:r>
              <a:rPr b="1" i="1" dirty="0"/>
              <a:t/>
            </a:r>
            <a:br>
              <a:rPr b="1" i="1" dirty="0"/>
            </a:b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ЗДО №382 «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Джерельце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»</a:t>
            </a:r>
            <a:endParaRPr lang="ru-RU" sz="3600" b="1" i="1" strike="noStrike" spc="-1" dirty="0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724785" y="2275020"/>
            <a:ext cx="10667116" cy="34114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5500"/>
          </a:bodyPr>
          <a:lstStyle/>
          <a:p>
            <a:pPr marL="343080" indent="-342360" algn="just">
              <a:lnSpc>
                <a:spcPct val="150000"/>
              </a:lnSpc>
              <a:spcBef>
                <a:spcPts val="1001"/>
              </a:spcBef>
            </a:pPr>
            <a:r>
              <a:rPr lang="ru-RU" sz="3200" b="0" strike="noStrike" spc="-1" dirty="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створення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належних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умов для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забезпечення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рівного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доступу до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якісної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виховання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особистості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дитини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створення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доброзичливої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творчої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атмосфери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, де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враховувалися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б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інтереси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бажання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дитини</a:t>
            </a:r>
            <a:endParaRPr lang="ru-RU" sz="3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2429760" y="880380"/>
            <a:ext cx="996228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8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Заходи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щодо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забезпечення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навчального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закладу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кваліфікованими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педагогічними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кадрами 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677160" y="1626840"/>
            <a:ext cx="9807840" cy="441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У 2020/2021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навчальному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році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 з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вихованцями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працювали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17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педагогів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вища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кваліфікаційна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категорія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1 педагог, </a:t>
            </a:r>
            <a:endParaRPr lang="ru-RU" sz="2800" b="1" strike="noStrike" spc="-1" dirty="0" smtClean="0">
              <a:solidFill>
                <a:srgbClr val="404040"/>
              </a:solidFill>
              <a:latin typeface="Times New Roman"/>
              <a:ea typeface="Microsoft YaHei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І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кваліфікаційну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категорію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має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2 педагога,  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ІІ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кваліфікаційна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категорія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1 педагог,</a:t>
            </a:r>
            <a:r>
              <a:rPr dirty="0"/>
              <a:t/>
            </a:r>
            <a:br>
              <a:rPr dirty="0"/>
            </a:b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err="1" smtClean="0">
                <a:solidFill>
                  <a:srgbClr val="404040"/>
                </a:solidFill>
                <a:latin typeface="Times New Roman"/>
                <a:ea typeface="Microsoft YaHei"/>
              </a:rPr>
              <a:t>кваліфікаційну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категорію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 «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спеціаліст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» 7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педагогів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тарифний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розряд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(10,11)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мають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6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педагогів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2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3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4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1846</TotalTime>
  <Words>1341</Words>
  <Application>Microsoft Office PowerPoint</Application>
  <PresentationFormat>Широкоэкранный</PresentationFormat>
  <Paragraphs>150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48</vt:i4>
      </vt:variant>
    </vt:vector>
  </HeadingPairs>
  <TitlesOfParts>
    <vt:vector size="61" baseType="lpstr">
      <vt:lpstr>Microsoft YaHei</vt:lpstr>
      <vt:lpstr>Arial</vt:lpstr>
      <vt:lpstr>Century Gothic</vt:lpstr>
      <vt:lpstr>Courier New</vt:lpstr>
      <vt:lpstr>DejaVu Sans</vt:lpstr>
      <vt:lpstr>Symbol</vt:lpstr>
      <vt:lpstr>Times New Roman</vt:lpstr>
      <vt:lpstr>Trebuchet MS</vt:lpstr>
      <vt:lpstr>Wingdings</vt:lpstr>
      <vt:lpstr>1_След самолета</vt:lpstr>
      <vt:lpstr>2_След самолета</vt:lpstr>
      <vt:lpstr>3_След самолета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dc:description/>
  <cp:lastModifiedBy>User</cp:lastModifiedBy>
  <cp:revision>132</cp:revision>
  <dcterms:created xsi:type="dcterms:W3CDTF">2019-08-20T10:07:20Z</dcterms:created>
  <dcterms:modified xsi:type="dcterms:W3CDTF">2021-06-16T09:15:00Z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Home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48</vt:i4>
  </property>
</Properties>
</file>