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69" r:id="rId1"/>
    <p:sldMasterId id="2147484170" r:id="rId2"/>
    <p:sldMasterId id="2147484264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8" r:id="rId44"/>
    <p:sldId id="299" r:id="rId45"/>
    <p:sldId id="300" r:id="rId46"/>
    <p:sldId id="301" r:id="rId47"/>
    <p:sldId id="302" r:id="rId48"/>
    <p:sldId id="303" r:id="rId49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250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859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7/7/2022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911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7/7/2022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082933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7/7/2022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343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561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814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020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5528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084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915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1825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0107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88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5455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4134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3947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7956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3229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6241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586B75A-687E-405C-8A0B-8D00578BA2C3}" type="datetimeFigureOut">
              <a:rPr lang="en-US" smtClean="0"/>
              <a:pPr/>
              <a:t>7/7/2022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8074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586B75A-687E-405C-8A0B-8D00578BA2C3}" type="datetimeFigureOut">
              <a:rPr lang="en-US" smtClean="0"/>
              <a:pPr/>
              <a:t>7/7/2022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54040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1214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586B75A-687E-405C-8A0B-8D00578BA2C3}" type="datetimeFigureOut">
              <a:rPr lang="en-US" smtClean="0"/>
              <a:pPr/>
              <a:t>7/7/2022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5457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6198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1206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7787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35BB1C6-BF8F-4481-8AB2-603A1C8A906A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126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0630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2267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5175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783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345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2774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7395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5327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1132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6005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989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7/7/2022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8217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7/7/2022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747056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7/7/2022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960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3552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499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809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7674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8391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77160" y="644400"/>
            <a:ext cx="859608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0320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798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340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135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444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35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84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  <p:sldLayoutId id="2147484182" r:id="rId12"/>
    <p:sldLayoutId id="2147484183" r:id="rId13"/>
    <p:sldLayoutId id="2147484184" r:id="rId14"/>
    <p:sldLayoutId id="2147484185" r:id="rId15"/>
    <p:sldLayoutId id="2147484186" r:id="rId16"/>
    <p:sldLayoutId id="214748418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635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  <p:sldLayoutId id="2147484271" r:id="rId7"/>
    <p:sldLayoutId id="2147484272" r:id="rId8"/>
    <p:sldLayoutId id="2147484273" r:id="rId9"/>
    <p:sldLayoutId id="2147484274" r:id="rId10"/>
    <p:sldLayoutId id="2147484275" r:id="rId11"/>
    <p:sldLayoutId id="2147484276" r:id="rId12"/>
    <p:sldLayoutId id="2147484277" r:id="rId13"/>
    <p:sldLayoutId id="2147484278" r:id="rId14"/>
    <p:sldLayoutId id="2147484279" r:id="rId15"/>
    <p:sldLayoutId id="2147484280" r:id="rId16"/>
    <p:sldLayoutId id="2147484281" r:id="rId17"/>
    <p:sldLayoutId id="2147484282" r:id="rId18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2.jpeg"/><Relationship Id="rId4" Type="http://schemas.openxmlformats.org/officeDocument/2006/relationships/image" Target="../media/image61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CustomShape 1"/>
          <p:cNvSpPr/>
          <p:nvPr/>
        </p:nvSpPr>
        <p:spPr>
          <a:xfrm>
            <a:off x="1023854" y="1267896"/>
            <a:ext cx="8682854" cy="300696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i="1" strike="noStrike" spc="-1" dirty="0" err="1" smtClean="0">
                <a:solidFill>
                  <a:srgbClr val="000000"/>
                </a:solidFill>
                <a:latin typeface="Times New Roman"/>
              </a:rPr>
              <a:t>Комунальний</a:t>
            </a:r>
            <a:r>
              <a:rPr lang="ru-RU" sz="4400" b="1" i="1" strike="noStrike" spc="-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4400" b="1" i="1" strike="noStrike" spc="-1" dirty="0">
                <a:solidFill>
                  <a:srgbClr val="000000"/>
                </a:solidFill>
                <a:latin typeface="Times New Roman"/>
              </a:rPr>
              <a:t>заклад </a:t>
            </a:r>
            <a:r>
              <a:rPr lang="ru-RU" sz="4400" b="1" i="1" strike="noStrike" spc="-1" dirty="0" smtClean="0">
                <a:solidFill>
                  <a:srgbClr val="000000"/>
                </a:solidFill>
                <a:latin typeface="Times New Roman"/>
              </a:rPr>
              <a:t>«</a:t>
            </a:r>
            <a:r>
              <a:rPr lang="ru-RU" sz="4400" b="1" i="1" strike="noStrike" spc="-1" dirty="0" err="1">
                <a:solidFill>
                  <a:srgbClr val="000000"/>
                </a:solidFill>
                <a:latin typeface="Times New Roman"/>
              </a:rPr>
              <a:t>Дошкільний</a:t>
            </a:r>
            <a:r>
              <a:rPr lang="ru-RU" sz="4400" b="1" i="1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4400" b="1" i="1" strike="noStrike" spc="-1" dirty="0" err="1">
                <a:solidFill>
                  <a:srgbClr val="000000"/>
                </a:solidFill>
                <a:latin typeface="Times New Roman"/>
              </a:rPr>
              <a:t>навчальний</a:t>
            </a:r>
            <a:r>
              <a:rPr lang="ru-RU" sz="4400" b="1" i="1" strike="noStrike" spc="-1" dirty="0">
                <a:solidFill>
                  <a:srgbClr val="000000"/>
                </a:solidFill>
                <a:latin typeface="Times New Roman"/>
              </a:rPr>
              <a:t> заклад (</a:t>
            </a:r>
            <a:r>
              <a:rPr lang="ru-RU" sz="4400" b="1" i="1" strike="noStrike" spc="-1" dirty="0" err="1">
                <a:solidFill>
                  <a:srgbClr val="000000"/>
                </a:solidFill>
                <a:latin typeface="Times New Roman"/>
              </a:rPr>
              <a:t>ясла</a:t>
            </a:r>
            <a:r>
              <a:rPr lang="ru-RU" sz="4400" b="1" i="1" strike="noStrike" spc="-1" dirty="0">
                <a:solidFill>
                  <a:srgbClr val="000000"/>
                </a:solidFill>
                <a:latin typeface="Times New Roman"/>
              </a:rPr>
              <a:t>-садок) №382 «</a:t>
            </a:r>
            <a:r>
              <a:rPr lang="ru-RU" sz="4400" b="1" i="1" strike="noStrike" spc="-1" dirty="0" err="1">
                <a:solidFill>
                  <a:srgbClr val="000000"/>
                </a:solidFill>
                <a:latin typeface="Times New Roman"/>
              </a:rPr>
              <a:t>Джерельце</a:t>
            </a:r>
            <a:r>
              <a:rPr lang="ru-RU" sz="4400" b="1" i="1" strike="noStrike" spc="-1" dirty="0">
                <a:solidFill>
                  <a:srgbClr val="000000"/>
                </a:solidFill>
                <a:latin typeface="Times New Roman"/>
              </a:rPr>
              <a:t>» </a:t>
            </a:r>
            <a:r>
              <a:rPr lang="ru-RU" sz="4400" b="1" i="1" strike="noStrike" spc="-1" dirty="0" err="1">
                <a:solidFill>
                  <a:srgbClr val="000000"/>
                </a:solidFill>
                <a:latin typeface="Times New Roman"/>
              </a:rPr>
              <a:t>Харківської</a:t>
            </a:r>
            <a:r>
              <a:rPr lang="ru-RU" sz="4400" b="1" i="1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4800" b="1" i="1" strike="noStrike" spc="-1" dirty="0" err="1">
                <a:solidFill>
                  <a:srgbClr val="000000"/>
                </a:solidFill>
                <a:latin typeface="Times New Roman"/>
              </a:rPr>
              <a:t>міської</a:t>
            </a:r>
            <a:r>
              <a:rPr lang="ru-RU" sz="4400" b="1" i="1" strike="noStrike" spc="-1" dirty="0">
                <a:solidFill>
                  <a:srgbClr val="000000"/>
                </a:solidFill>
                <a:latin typeface="Times New Roman"/>
              </a:rPr>
              <a:t> ради»</a:t>
            </a:r>
            <a:endParaRPr lang="ru-RU" sz="4400" b="1" i="1" strike="noStrike" spc="-1" dirty="0">
              <a:latin typeface="Arial"/>
            </a:endParaRPr>
          </a:p>
        </p:txBody>
      </p:sp>
      <p:sp>
        <p:nvSpPr>
          <p:cNvPr id="257" name="CustomShape 2"/>
          <p:cNvSpPr/>
          <p:nvPr/>
        </p:nvSpPr>
        <p:spPr>
          <a:xfrm>
            <a:off x="-502200" y="3722040"/>
            <a:ext cx="50400" cy="12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8" name="CustomShape 3"/>
          <p:cNvSpPr/>
          <p:nvPr/>
        </p:nvSpPr>
        <p:spPr>
          <a:xfrm>
            <a:off x="8466992" y="3297116"/>
            <a:ext cx="3697166" cy="3560884"/>
          </a:xfrm>
          <a:prstGeom prst="ellipse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>
            <a:softEdge rad="112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1"/>
          <p:cNvSpPr/>
          <p:nvPr/>
        </p:nvSpPr>
        <p:spPr>
          <a:xfrm>
            <a:off x="881114" y="1355640"/>
            <a:ext cx="11053711" cy="39688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Адміністрацією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закладу створено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всі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умови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для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спеціалістів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які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бажають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заочно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здобувати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вищу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освіту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: при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виконанні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навчального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плану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їм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надаються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додаткові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оплачувані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відпустки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мають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змогу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користуватися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науковою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 методичною та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періодичною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педагогічною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літературою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для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написання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контрольних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робіт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доповідей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тощо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endParaRPr lang="ru-RU" sz="36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CustomShape 1"/>
          <p:cNvSpPr/>
          <p:nvPr/>
        </p:nvSpPr>
        <p:spPr>
          <a:xfrm>
            <a:off x="2658360" y="590430"/>
            <a:ext cx="8596080" cy="132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i="1" strike="noStrike" spc="-1" dirty="0">
                <a:solidFill>
                  <a:srgbClr val="FF0000"/>
                </a:solidFill>
                <a:latin typeface="Times New Roman"/>
              </a:rPr>
              <a:t>Головною метою закладу </a:t>
            </a:r>
            <a:r>
              <a:rPr lang="ru-RU" sz="4400" b="1" i="1" strike="noStrike" spc="-1" dirty="0" err="1">
                <a:solidFill>
                  <a:srgbClr val="FF0000"/>
                </a:solidFill>
                <a:latin typeface="Times New Roman"/>
              </a:rPr>
              <a:t>дошкільної</a:t>
            </a:r>
            <a:r>
              <a:rPr lang="ru-RU" sz="44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4400" b="1" i="1" strike="noStrike" spc="-1" dirty="0" err="1">
                <a:solidFill>
                  <a:srgbClr val="FF0000"/>
                </a:solidFill>
                <a:latin typeface="Times New Roman"/>
              </a:rPr>
              <a:t>освіти</a:t>
            </a:r>
            <a:r>
              <a:rPr lang="ru-RU" sz="4400" b="1" i="1" strike="noStrike" spc="-1" dirty="0">
                <a:solidFill>
                  <a:srgbClr val="FF0000"/>
                </a:solidFill>
                <a:latin typeface="Times New Roman"/>
              </a:rPr>
              <a:t> є:</a:t>
            </a:r>
            <a:r>
              <a:rPr i="1" dirty="0"/>
              <a:t/>
            </a:r>
            <a:br>
              <a:rPr i="1" dirty="0"/>
            </a:br>
            <a:endParaRPr lang="ru-RU" sz="4400" b="0" i="1" strike="noStrike" spc="-1" dirty="0">
              <a:latin typeface="Arial"/>
            </a:endParaRPr>
          </a:p>
        </p:txBody>
      </p:sp>
      <p:sp>
        <p:nvSpPr>
          <p:cNvPr id="280" name="CustomShape 2"/>
          <p:cNvSpPr/>
          <p:nvPr/>
        </p:nvSpPr>
        <p:spPr>
          <a:xfrm>
            <a:off x="1158825" y="2227395"/>
            <a:ext cx="10095615" cy="388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6000"/>
          </a:bodyPr>
          <a:lstStyle/>
          <a:p>
            <a:pPr marL="572220" indent="-571500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забезпечення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реалізації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права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громадян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на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здобуття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дошкільної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освіти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;</a:t>
            </a:r>
            <a:endParaRPr lang="ru-RU" sz="3600" b="0" strike="noStrike" spc="-1" dirty="0">
              <a:latin typeface="Arial"/>
            </a:endParaRPr>
          </a:p>
          <a:p>
            <a:pPr marL="572220" indent="-571500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задоволення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потреб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громадян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у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розвитку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,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догляді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та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оздоровленні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дітей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; </a:t>
            </a:r>
            <a:endParaRPr lang="ru-RU" sz="3600" b="0" strike="noStrike" spc="-1" dirty="0">
              <a:latin typeface="Arial"/>
            </a:endParaRPr>
          </a:p>
          <a:p>
            <a:pPr marL="572220" indent="-571500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створення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умов для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їх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фізичного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,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розумового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і духовного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розвитку</a:t>
            </a:r>
            <a:endParaRPr lang="ru-RU" sz="36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stomShape 1"/>
          <p:cNvSpPr/>
          <p:nvPr/>
        </p:nvSpPr>
        <p:spPr>
          <a:xfrm>
            <a:off x="1103505" y="1179195"/>
            <a:ext cx="4153740" cy="2487930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2" name="CustomShape 2"/>
          <p:cNvSpPr/>
          <p:nvPr/>
        </p:nvSpPr>
        <p:spPr>
          <a:xfrm>
            <a:off x="4004775" y="276653"/>
            <a:ext cx="7046640" cy="8096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2500" lnSpcReduction="10000"/>
          </a:bodyPr>
          <a:lstStyle/>
          <a:p>
            <a:pPr algn="ctr">
              <a:lnSpc>
                <a:spcPct val="100000"/>
              </a:lnSpc>
            </a:pPr>
            <a:r>
              <a:rPr lang="ru-RU" sz="5400" b="1" strike="noStrike" spc="-1" dirty="0" err="1">
                <a:latin typeface="Times New Roman"/>
              </a:rPr>
              <a:t>Групові</a:t>
            </a:r>
            <a:r>
              <a:rPr lang="ru-RU" sz="5400" b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5400" b="1" strike="noStrike" spc="-1" dirty="0" err="1">
                <a:latin typeface="Times New Roman"/>
              </a:rPr>
              <a:t>кімнати</a:t>
            </a:r>
            <a:endParaRPr lang="ru-RU" sz="5400" b="0" strike="noStrike" spc="-1" dirty="0">
              <a:latin typeface="Arial"/>
            </a:endParaRPr>
          </a:p>
        </p:txBody>
      </p:sp>
      <p:sp>
        <p:nvSpPr>
          <p:cNvPr id="283" name="CustomShape 3"/>
          <p:cNvSpPr/>
          <p:nvPr/>
        </p:nvSpPr>
        <p:spPr>
          <a:xfrm>
            <a:off x="7336110" y="1086278"/>
            <a:ext cx="4312965" cy="2487930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4" name="CustomShape 4"/>
          <p:cNvSpPr/>
          <p:nvPr/>
        </p:nvSpPr>
        <p:spPr>
          <a:xfrm>
            <a:off x="1027995" y="4005360"/>
            <a:ext cx="4229250" cy="2471640"/>
          </a:xfrm>
          <a:prstGeom prst="roundRect">
            <a:avLst>
              <a:gd name="adj" fmla="val 16667"/>
            </a:avLst>
          </a:prstGeom>
          <a:blipFill rotWithShape="0">
            <a:blip r:embed="rId4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5"/>
          <p:cNvSpPr/>
          <p:nvPr/>
        </p:nvSpPr>
        <p:spPr>
          <a:xfrm>
            <a:off x="7440885" y="4005360"/>
            <a:ext cx="4306845" cy="2471640"/>
          </a:xfrm>
          <a:prstGeom prst="roundRect">
            <a:avLst>
              <a:gd name="adj" fmla="val 16667"/>
            </a:avLst>
          </a:prstGeom>
          <a:blipFill rotWithShape="0">
            <a:blip r:embed="rId5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CustomShape 1"/>
          <p:cNvSpPr/>
          <p:nvPr/>
        </p:nvSpPr>
        <p:spPr>
          <a:xfrm>
            <a:off x="4088385" y="537952"/>
            <a:ext cx="4160265" cy="3056385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3594336"/>
            <a:ext cx="3771900" cy="2828925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1850" y="3795657"/>
            <a:ext cx="4612186" cy="29019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CustomShape 1"/>
          <p:cNvSpPr/>
          <p:nvPr/>
        </p:nvSpPr>
        <p:spPr>
          <a:xfrm>
            <a:off x="3145920" y="228600"/>
            <a:ext cx="8596080" cy="132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5400" b="1" strike="noStrike" spc="-1" dirty="0" err="1">
                <a:solidFill>
                  <a:srgbClr val="000000"/>
                </a:solidFill>
                <a:latin typeface="Times New Roman"/>
              </a:rPr>
              <a:t>Спальні</a:t>
            </a:r>
            <a:r>
              <a:rPr lang="ru-RU" sz="5400" b="1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5400" b="1" strike="noStrike" spc="-1" dirty="0" err="1">
                <a:solidFill>
                  <a:srgbClr val="000000"/>
                </a:solidFill>
                <a:latin typeface="Times New Roman"/>
              </a:rPr>
              <a:t>кімнати</a:t>
            </a:r>
            <a:endParaRPr lang="ru-RU" sz="5400" b="0" strike="noStrike" spc="-1" dirty="0">
              <a:latin typeface="Arial"/>
            </a:endParaRPr>
          </a:p>
        </p:txBody>
      </p:sp>
      <p:sp>
        <p:nvSpPr>
          <p:cNvPr id="290" name="CustomShape 2"/>
          <p:cNvSpPr/>
          <p:nvPr/>
        </p:nvSpPr>
        <p:spPr>
          <a:xfrm>
            <a:off x="643200" y="1246995"/>
            <a:ext cx="5005440" cy="2953530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1" name="CustomShape 3"/>
          <p:cNvSpPr/>
          <p:nvPr/>
        </p:nvSpPr>
        <p:spPr>
          <a:xfrm>
            <a:off x="6267450" y="3464114"/>
            <a:ext cx="5600400" cy="3222435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211395" y="3114105"/>
            <a:ext cx="5365005" cy="3528915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3" name="CustomShape 2"/>
          <p:cNvSpPr/>
          <p:nvPr/>
        </p:nvSpPr>
        <p:spPr>
          <a:xfrm>
            <a:off x="5576400" y="326820"/>
            <a:ext cx="6232680" cy="3115800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CustomShape 1"/>
          <p:cNvSpPr/>
          <p:nvPr/>
        </p:nvSpPr>
        <p:spPr>
          <a:xfrm>
            <a:off x="6353175" y="3952875"/>
            <a:ext cx="4648200" cy="2547938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75" y="342901"/>
            <a:ext cx="4581525" cy="3062352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5065" y="1908572"/>
            <a:ext cx="5095875" cy="3821906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CustomShape 2"/>
          <p:cNvSpPr/>
          <p:nvPr/>
        </p:nvSpPr>
        <p:spPr>
          <a:xfrm>
            <a:off x="6194385" y="431152"/>
            <a:ext cx="4464090" cy="2774010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8" name="CustomShape 3"/>
          <p:cNvSpPr/>
          <p:nvPr/>
        </p:nvSpPr>
        <p:spPr>
          <a:xfrm>
            <a:off x="400140" y="1553970"/>
            <a:ext cx="4571910" cy="2979930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9" name="CustomShape 4"/>
          <p:cNvSpPr/>
          <p:nvPr/>
        </p:nvSpPr>
        <p:spPr>
          <a:xfrm>
            <a:off x="6194385" y="3912540"/>
            <a:ext cx="4464090" cy="2631135"/>
          </a:xfrm>
          <a:prstGeom prst="roundRect">
            <a:avLst>
              <a:gd name="adj" fmla="val 16667"/>
            </a:avLst>
          </a:prstGeom>
          <a:blipFill rotWithShape="0">
            <a:blip r:embed="rId4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CustomShape 1"/>
          <p:cNvSpPr/>
          <p:nvPr/>
        </p:nvSpPr>
        <p:spPr>
          <a:xfrm>
            <a:off x="6143624" y="325531"/>
            <a:ext cx="4819651" cy="2932020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1" name="CustomShape 2"/>
          <p:cNvSpPr/>
          <p:nvPr/>
        </p:nvSpPr>
        <p:spPr>
          <a:xfrm>
            <a:off x="137339" y="4323540"/>
            <a:ext cx="3891735" cy="2464200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2" name="CustomShape 3"/>
          <p:cNvSpPr/>
          <p:nvPr/>
        </p:nvSpPr>
        <p:spPr>
          <a:xfrm>
            <a:off x="6362699" y="3750210"/>
            <a:ext cx="4600576" cy="2698215"/>
          </a:xfrm>
          <a:prstGeom prst="roundRect">
            <a:avLst>
              <a:gd name="adj" fmla="val 16667"/>
            </a:avLst>
          </a:prstGeom>
          <a:blipFill rotWithShape="0">
            <a:blip r:embed="rId4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3" name="CustomShape 4"/>
          <p:cNvSpPr/>
          <p:nvPr/>
        </p:nvSpPr>
        <p:spPr>
          <a:xfrm>
            <a:off x="137339" y="1476210"/>
            <a:ext cx="3591540" cy="2464500"/>
          </a:xfrm>
          <a:prstGeom prst="roundRect">
            <a:avLst>
              <a:gd name="adj" fmla="val 16667"/>
            </a:avLst>
          </a:prstGeom>
          <a:blipFill rotWithShape="0">
            <a:blip r:embed="rId5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ustomShape 1"/>
          <p:cNvSpPr/>
          <p:nvPr/>
        </p:nvSpPr>
        <p:spPr>
          <a:xfrm>
            <a:off x="7322527" y="3402449"/>
            <a:ext cx="4364647" cy="2826901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>
              <a:fillRect r="17691"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423292"/>
            <a:ext cx="3972209" cy="2979157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9" y="3402449"/>
            <a:ext cx="3779201" cy="28269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CustomShape 1"/>
          <p:cNvSpPr/>
          <p:nvPr/>
        </p:nvSpPr>
        <p:spPr>
          <a:xfrm>
            <a:off x="2042640" y="600825"/>
            <a:ext cx="9024480" cy="252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Звіт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завідувача</a:t>
            </a:r>
            <a:r>
              <a:rPr dirty="0"/>
              <a:t/>
            </a:r>
            <a:br>
              <a:rPr dirty="0"/>
            </a:b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комунального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закладу </a:t>
            </a:r>
            <a:r>
              <a:rPr dirty="0"/>
              <a:t/>
            </a:r>
            <a:br>
              <a:rPr dirty="0"/>
            </a:b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Дошкільний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навчальний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заклад (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ясла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-садок)</a:t>
            </a:r>
            <a:endParaRPr lang="ru-RU" sz="3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№382 «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Джерельце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»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Харківської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міської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ради»</a:t>
            </a:r>
            <a:r>
              <a:rPr dirty="0"/>
              <a:t/>
            </a:r>
            <a:br>
              <a:rPr dirty="0"/>
            </a:b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Романенко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Світлани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Анатоліївни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260" name="CustomShape 2"/>
          <p:cNvSpPr/>
          <p:nvPr/>
        </p:nvSpPr>
        <p:spPr>
          <a:xfrm>
            <a:off x="1652115" y="3398325"/>
            <a:ext cx="9297720" cy="15682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i="1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про свою </a:t>
            </a:r>
            <a:r>
              <a:rPr lang="ru-RU" sz="3200" b="1" i="1" strike="noStrike" spc="-1" dirty="0" err="1">
                <a:solidFill>
                  <a:srgbClr val="FF0000"/>
                </a:solidFill>
                <a:latin typeface="Times New Roman"/>
                <a:ea typeface="DejaVu Sans"/>
              </a:rPr>
              <a:t>діяльність</a:t>
            </a:r>
            <a:r>
              <a:rPr lang="ru-RU" sz="3200" b="1" i="1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  перед </a:t>
            </a:r>
            <a:r>
              <a:rPr lang="ru-RU" sz="3200" b="1" i="1" strike="noStrike" spc="-1" dirty="0" err="1">
                <a:solidFill>
                  <a:srgbClr val="FF0000"/>
                </a:solidFill>
                <a:latin typeface="Times New Roman"/>
                <a:ea typeface="DejaVu Sans"/>
              </a:rPr>
              <a:t>педагогічним</a:t>
            </a:r>
            <a:r>
              <a:rPr lang="ru-RU" sz="3200" b="1" i="1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lang="ru-RU" sz="3200" b="1" i="1" strike="noStrike" spc="-1" dirty="0" err="1">
                <a:solidFill>
                  <a:srgbClr val="FF0000"/>
                </a:solidFill>
                <a:latin typeface="Times New Roman"/>
                <a:ea typeface="DejaVu Sans"/>
              </a:rPr>
              <a:t>колективом</a:t>
            </a:r>
            <a:r>
              <a:rPr lang="ru-RU" sz="3200" b="1" i="1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 та </a:t>
            </a:r>
            <a:r>
              <a:rPr lang="ru-RU" sz="3200" b="1" i="1" strike="noStrike" spc="-1" dirty="0" err="1">
                <a:solidFill>
                  <a:srgbClr val="FF0000"/>
                </a:solidFill>
                <a:latin typeface="Times New Roman"/>
                <a:ea typeface="DejaVu Sans"/>
              </a:rPr>
              <a:t>громадськістю</a:t>
            </a:r>
            <a:r>
              <a:rPr lang="ru-RU" sz="3200" b="1" i="1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 за </a:t>
            </a:r>
            <a:r>
              <a:rPr lang="ru-RU" sz="3200" b="1" i="1" strike="noStrike" spc="-1" dirty="0" smtClean="0">
                <a:solidFill>
                  <a:srgbClr val="FF0000"/>
                </a:solidFill>
                <a:latin typeface="Times New Roman"/>
                <a:ea typeface="DejaVu Sans"/>
              </a:rPr>
              <a:t>20</a:t>
            </a:r>
            <a:r>
              <a:rPr lang="x-none" sz="3200" b="1" i="1" strike="noStrike" spc="-1" dirty="0" smtClean="0">
                <a:solidFill>
                  <a:srgbClr val="FF0000"/>
                </a:solidFill>
                <a:latin typeface="Times New Roman"/>
                <a:ea typeface="DejaVu Sans"/>
              </a:rPr>
              <a:t>2</a:t>
            </a:r>
            <a:r>
              <a:rPr lang="uk-UA" sz="3200" b="1" i="1" spc="-1" dirty="0">
                <a:solidFill>
                  <a:srgbClr val="FF0000"/>
                </a:solidFill>
                <a:latin typeface="Times New Roman"/>
                <a:ea typeface="DejaVu Sans"/>
              </a:rPr>
              <a:t>1</a:t>
            </a:r>
            <a:r>
              <a:rPr lang="ru-RU" sz="3200" b="1" i="1" strike="noStrike" spc="-1" dirty="0" smtClean="0">
                <a:solidFill>
                  <a:srgbClr val="FF0000"/>
                </a:solidFill>
                <a:latin typeface="Times New Roman"/>
                <a:ea typeface="DejaVu Sans"/>
              </a:rPr>
              <a:t>/202</a:t>
            </a:r>
            <a:r>
              <a:rPr lang="uk-UA" sz="3200" b="1" i="1" strike="noStrike" spc="-1" dirty="0" smtClean="0">
                <a:solidFill>
                  <a:srgbClr val="FF0000"/>
                </a:solidFill>
                <a:latin typeface="Times New Roman"/>
                <a:ea typeface="DejaVu Sans"/>
              </a:rPr>
              <a:t>2</a:t>
            </a:r>
            <a:r>
              <a:rPr lang="ru-RU" sz="3200" b="1" i="1" strike="noStrike" spc="-1" dirty="0" smtClean="0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lang="ru-RU" sz="3200" b="1" i="1" strike="noStrike" spc="-1" dirty="0" err="1">
                <a:solidFill>
                  <a:srgbClr val="FF0000"/>
                </a:solidFill>
                <a:latin typeface="Times New Roman"/>
                <a:ea typeface="DejaVu Sans"/>
              </a:rPr>
              <a:t>навчальний</a:t>
            </a:r>
            <a:r>
              <a:rPr lang="ru-RU" sz="3200" b="1" i="1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lang="ru-RU" sz="3200" b="1" i="1" strike="noStrike" spc="-1" dirty="0" err="1">
                <a:solidFill>
                  <a:srgbClr val="FF0000"/>
                </a:solidFill>
                <a:latin typeface="Times New Roman"/>
                <a:ea typeface="DejaVu Sans"/>
              </a:rPr>
              <a:t>рік</a:t>
            </a:r>
            <a:r>
              <a:rPr lang="ru-RU" sz="3200" b="1" i="1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endParaRPr lang="ru-RU" sz="32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CustomShape 1"/>
          <p:cNvSpPr/>
          <p:nvPr/>
        </p:nvSpPr>
        <p:spPr>
          <a:xfrm>
            <a:off x="7153274" y="619124"/>
            <a:ext cx="4352926" cy="5686425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>
              <a:fillRect t="15580" b="20746"/>
            </a:stretch>
          </a:blip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8" name="CustomShape 2"/>
          <p:cNvSpPr/>
          <p:nvPr/>
        </p:nvSpPr>
        <p:spPr>
          <a:xfrm>
            <a:off x="540300" y="1426980"/>
            <a:ext cx="5260425" cy="3764145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CustomShape 1"/>
          <p:cNvSpPr/>
          <p:nvPr/>
        </p:nvSpPr>
        <p:spPr>
          <a:xfrm>
            <a:off x="8239125" y="666420"/>
            <a:ext cx="3436980" cy="5610555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>
              <a:fillRect t="7694" b="18679"/>
            </a:stretch>
          </a:blip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0" name="CustomShape 2"/>
          <p:cNvSpPr/>
          <p:nvPr/>
        </p:nvSpPr>
        <p:spPr>
          <a:xfrm>
            <a:off x="2066925" y="303750"/>
            <a:ext cx="3438525" cy="6859050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 t="14831" b="27508"/>
            </a:stretch>
          </a:blip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CustomShape 1"/>
          <p:cNvSpPr/>
          <p:nvPr/>
        </p:nvSpPr>
        <p:spPr>
          <a:xfrm>
            <a:off x="2734560" y="691559"/>
            <a:ext cx="8876415" cy="16992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strike="noStrike" spc="-1" dirty="0">
                <a:solidFill>
                  <a:srgbClr val="FF0000"/>
                </a:solidFill>
                <a:latin typeface="Times New Roman"/>
              </a:rPr>
              <a:t>ЄДИНА МЕТОДИЧНА ТЕМА</a:t>
            </a:r>
            <a:r>
              <a:rPr dirty="0"/>
              <a:t/>
            </a:r>
            <a:br>
              <a:rPr dirty="0"/>
            </a:b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</a:rPr>
              <a:t>над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</a:rPr>
              <a:t>якою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</a:rPr>
              <a:t>працює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</a:rPr>
              <a:t>педагогічний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</a:rPr>
              <a:t>колектив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312" name="CustomShape 2"/>
          <p:cNvSpPr/>
          <p:nvPr/>
        </p:nvSpPr>
        <p:spPr>
          <a:xfrm>
            <a:off x="677160" y="2054520"/>
            <a:ext cx="11095740" cy="40986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lang="ru-RU" sz="3600" b="1" i="1" strike="noStrike" spc="-1" dirty="0">
                <a:solidFill>
                  <a:srgbClr val="404040"/>
                </a:solidFill>
                <a:latin typeface="Times New Roman"/>
              </a:rPr>
              <a:t>«</a:t>
            </a:r>
            <a:r>
              <a:rPr lang="ru-RU" sz="3600" b="1" i="1" strike="noStrike" spc="-1" dirty="0" err="1">
                <a:solidFill>
                  <a:srgbClr val="404040"/>
                </a:solidFill>
                <a:latin typeface="Times New Roman"/>
              </a:rPr>
              <a:t>Формування</a:t>
            </a:r>
            <a:r>
              <a:rPr lang="ru-RU" sz="3600" b="1" i="1" strike="noStrike" spc="-1" dirty="0">
                <a:solidFill>
                  <a:srgbClr val="404040"/>
                </a:solidFill>
                <a:latin typeface="Times New Roman"/>
              </a:rPr>
              <a:t> компетентностей </a:t>
            </a:r>
            <a:r>
              <a:rPr lang="ru-RU" sz="3600" b="1" i="1" strike="noStrike" spc="-1" dirty="0" err="1">
                <a:solidFill>
                  <a:srgbClr val="404040"/>
                </a:solidFill>
                <a:latin typeface="Times New Roman"/>
              </a:rPr>
              <a:t>дитини</a:t>
            </a:r>
            <a:r>
              <a:rPr lang="ru-RU" sz="3600" b="1" i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i="1" strike="noStrike" spc="-1" dirty="0" err="1">
                <a:solidFill>
                  <a:srgbClr val="404040"/>
                </a:solidFill>
                <a:latin typeface="Times New Roman"/>
              </a:rPr>
              <a:t>дошкільного</a:t>
            </a:r>
            <a:r>
              <a:rPr lang="ru-RU" sz="3600" b="1" i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i="1" strike="noStrike" spc="-1" dirty="0" err="1">
                <a:solidFill>
                  <a:srgbClr val="404040"/>
                </a:solidFill>
                <a:latin typeface="Times New Roman"/>
              </a:rPr>
              <a:t>віку</a:t>
            </a:r>
            <a:r>
              <a:rPr lang="ru-RU" sz="3600" b="1" i="1" strike="noStrike" spc="-1" dirty="0">
                <a:solidFill>
                  <a:srgbClr val="404040"/>
                </a:solidFill>
                <a:latin typeface="Times New Roman"/>
              </a:rPr>
              <a:t> через </a:t>
            </a:r>
            <a:r>
              <a:rPr lang="ru-RU" sz="3600" b="1" i="1" strike="noStrike" spc="-1" dirty="0" err="1">
                <a:solidFill>
                  <a:srgbClr val="404040"/>
                </a:solidFill>
                <a:latin typeface="Times New Roman"/>
              </a:rPr>
              <a:t>розвиток</a:t>
            </a:r>
            <a:r>
              <a:rPr lang="ru-RU" sz="3600" b="1" i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i="1" strike="noStrike" spc="-1" dirty="0" err="1">
                <a:solidFill>
                  <a:srgbClr val="404040"/>
                </a:solidFill>
                <a:latin typeface="Times New Roman"/>
              </a:rPr>
              <a:t>її</a:t>
            </a:r>
            <a:r>
              <a:rPr lang="ru-RU" sz="3600" b="1" i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i="1" strike="noStrike" spc="-1" dirty="0" err="1">
                <a:solidFill>
                  <a:srgbClr val="404040"/>
                </a:solidFill>
                <a:latin typeface="Times New Roman"/>
              </a:rPr>
              <a:t>творчих</a:t>
            </a:r>
            <a:r>
              <a:rPr lang="ru-RU" sz="3600" b="1" i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i="1" strike="noStrike" spc="-1" dirty="0" err="1">
                <a:solidFill>
                  <a:srgbClr val="404040"/>
                </a:solidFill>
                <a:latin typeface="Times New Roman"/>
              </a:rPr>
              <a:t>здібностей</a:t>
            </a:r>
            <a:r>
              <a:rPr lang="ru-RU" sz="3600" b="1" i="1" strike="noStrike" spc="-1" dirty="0">
                <a:solidFill>
                  <a:srgbClr val="404040"/>
                </a:solidFill>
                <a:latin typeface="Times New Roman"/>
              </a:rPr>
              <a:t>, </a:t>
            </a:r>
            <a:r>
              <a:rPr lang="ru-RU" sz="3600" b="1" i="1" strike="noStrike" spc="-1" dirty="0" err="1">
                <a:solidFill>
                  <a:srgbClr val="404040"/>
                </a:solidFill>
                <a:latin typeface="Times New Roman"/>
              </a:rPr>
              <a:t>творчого</a:t>
            </a:r>
            <a:r>
              <a:rPr lang="ru-RU" sz="3600" b="1" i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i="1" strike="noStrike" spc="-1" dirty="0" err="1">
                <a:solidFill>
                  <a:srgbClr val="404040"/>
                </a:solidFill>
                <a:latin typeface="Times New Roman"/>
              </a:rPr>
              <a:t>мислення</a:t>
            </a:r>
            <a:r>
              <a:rPr lang="ru-RU" sz="3600" b="1" i="1" strike="noStrike" spc="-1" dirty="0">
                <a:solidFill>
                  <a:srgbClr val="404040"/>
                </a:solidFill>
                <a:latin typeface="Times New Roman"/>
              </a:rPr>
              <a:t>, </a:t>
            </a:r>
            <a:r>
              <a:rPr lang="ru-RU" sz="3600" b="1" i="1" strike="noStrike" spc="-1" dirty="0" err="1">
                <a:solidFill>
                  <a:srgbClr val="404040"/>
                </a:solidFill>
                <a:latin typeface="Times New Roman"/>
              </a:rPr>
              <a:t>підвищення</a:t>
            </a:r>
            <a:r>
              <a:rPr lang="ru-RU" sz="3600" b="1" i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i="1" strike="noStrike" spc="-1" dirty="0" err="1">
                <a:solidFill>
                  <a:srgbClr val="404040"/>
                </a:solidFill>
                <a:latin typeface="Times New Roman"/>
              </a:rPr>
              <a:t>якості</a:t>
            </a:r>
            <a:r>
              <a:rPr lang="ru-RU" sz="3600" b="1" i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i="1" strike="noStrike" spc="-1" dirty="0" err="1">
                <a:solidFill>
                  <a:srgbClr val="404040"/>
                </a:solidFill>
                <a:latin typeface="Times New Roman"/>
              </a:rPr>
              <a:t>освіти</a:t>
            </a:r>
            <a:r>
              <a:rPr lang="ru-RU" sz="3600" b="1" i="1" strike="noStrike" spc="-1" dirty="0">
                <a:solidFill>
                  <a:srgbClr val="404040"/>
                </a:solidFill>
                <a:latin typeface="Times New Roman"/>
              </a:rPr>
              <a:t> та </a:t>
            </a:r>
            <a:r>
              <a:rPr lang="ru-RU" sz="3600" b="1" i="1" strike="noStrike" spc="-1" dirty="0" err="1">
                <a:solidFill>
                  <a:srgbClr val="404040"/>
                </a:solidFill>
                <a:latin typeface="Times New Roman"/>
              </a:rPr>
              <a:t>здійснення</a:t>
            </a:r>
            <a:r>
              <a:rPr lang="ru-RU" sz="3600" b="1" i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i="1" strike="noStrike" spc="-1" dirty="0" err="1">
                <a:solidFill>
                  <a:srgbClr val="404040"/>
                </a:solidFill>
                <a:latin typeface="Times New Roman"/>
              </a:rPr>
              <a:t>соціально</a:t>
            </a:r>
            <a:r>
              <a:rPr lang="ru-RU" sz="3600" b="1" i="1" strike="noStrike" spc="-1" dirty="0">
                <a:solidFill>
                  <a:srgbClr val="404040"/>
                </a:solidFill>
                <a:latin typeface="Times New Roman"/>
              </a:rPr>
              <a:t> – </a:t>
            </a:r>
            <a:r>
              <a:rPr lang="ru-RU" sz="3600" b="1" i="1" strike="noStrike" spc="-1" dirty="0" err="1">
                <a:solidFill>
                  <a:srgbClr val="404040"/>
                </a:solidFill>
                <a:latin typeface="Times New Roman"/>
              </a:rPr>
              <a:t>орієнтованого</a:t>
            </a:r>
            <a:r>
              <a:rPr lang="ru-RU" sz="3600" b="1" i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i="1" strike="noStrike" spc="-1" dirty="0" err="1">
                <a:solidFill>
                  <a:srgbClr val="404040"/>
                </a:solidFill>
                <a:latin typeface="Times New Roman"/>
              </a:rPr>
              <a:t>підходу</a:t>
            </a:r>
            <a:r>
              <a:rPr lang="ru-RU" sz="3600" b="1" i="1" strike="noStrike" spc="-1" dirty="0">
                <a:solidFill>
                  <a:srgbClr val="404040"/>
                </a:solidFill>
                <a:latin typeface="Times New Roman"/>
              </a:rPr>
              <a:t> як </a:t>
            </a:r>
            <a:r>
              <a:rPr lang="ru-RU" sz="3600" b="1" i="1" strike="noStrike" spc="-1" dirty="0" err="1">
                <a:solidFill>
                  <a:srgbClr val="404040"/>
                </a:solidFill>
                <a:latin typeface="Times New Roman"/>
              </a:rPr>
              <a:t>запоруки</a:t>
            </a:r>
            <a:r>
              <a:rPr lang="ru-RU" sz="3600" b="1" i="1" strike="noStrike" spc="-1" dirty="0">
                <a:solidFill>
                  <a:srgbClr val="404040"/>
                </a:solidFill>
                <a:latin typeface="Times New Roman"/>
              </a:rPr>
              <a:t> для </a:t>
            </a:r>
            <a:r>
              <a:rPr lang="ru-RU" sz="3600" b="1" i="1" strike="noStrike" spc="-1" dirty="0" err="1">
                <a:solidFill>
                  <a:srgbClr val="404040"/>
                </a:solidFill>
                <a:latin typeface="Times New Roman"/>
              </a:rPr>
              <a:t>успішного</a:t>
            </a:r>
            <a:r>
              <a:rPr lang="ru-RU" sz="3600" b="1" i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i="1" strike="noStrike" spc="-1" dirty="0" err="1">
                <a:solidFill>
                  <a:srgbClr val="404040"/>
                </a:solidFill>
                <a:latin typeface="Times New Roman"/>
              </a:rPr>
              <a:t>навчання</a:t>
            </a:r>
            <a:r>
              <a:rPr lang="ru-RU" sz="3600" b="1" i="1" strike="noStrike" spc="-1" dirty="0">
                <a:solidFill>
                  <a:srgbClr val="404040"/>
                </a:solidFill>
                <a:latin typeface="Times New Roman"/>
              </a:rPr>
              <a:t> у </a:t>
            </a:r>
            <a:r>
              <a:rPr lang="ru-RU" sz="3600" b="1" i="1" strike="noStrike" spc="-1" dirty="0" err="1">
                <a:solidFill>
                  <a:srgbClr val="404040"/>
                </a:solidFill>
                <a:latin typeface="Times New Roman"/>
              </a:rPr>
              <a:t>школі</a:t>
            </a:r>
            <a:r>
              <a:rPr lang="ru-RU" sz="3600" b="1" i="1" strike="noStrike" spc="-1" dirty="0">
                <a:solidFill>
                  <a:srgbClr val="404040"/>
                </a:solidFill>
                <a:latin typeface="Times New Roman"/>
              </a:rPr>
              <a:t>»</a:t>
            </a:r>
            <a:endParaRPr lang="ru-RU" sz="36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CustomShape 1"/>
          <p:cNvSpPr/>
          <p:nvPr/>
        </p:nvSpPr>
        <p:spPr>
          <a:xfrm>
            <a:off x="1972560" y="610200"/>
            <a:ext cx="9629640" cy="121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i="1" u="sng" strike="noStrike" spc="-1" dirty="0">
                <a:solidFill>
                  <a:srgbClr val="FF0000"/>
                </a:solidFill>
                <a:latin typeface="Times New Roman"/>
              </a:rPr>
              <a:t>ОСНОВНІ ЗАВДАННЯ</a:t>
            </a:r>
            <a:r>
              <a:rPr b="1" i="1" dirty="0"/>
              <a:t/>
            </a:r>
            <a:br>
              <a:rPr b="1" i="1" dirty="0"/>
            </a:br>
            <a:r>
              <a:rPr lang="ru-RU" sz="3200" b="1" i="1" strike="noStrike" spc="-1" dirty="0">
                <a:solidFill>
                  <a:srgbClr val="FF0000"/>
                </a:solidFill>
                <a:latin typeface="Times New Roman"/>
              </a:rPr>
              <a:t>на </a:t>
            </a:r>
            <a:r>
              <a:rPr lang="ru-RU" sz="3200" b="1" i="1" strike="noStrike" spc="-1" dirty="0" smtClean="0">
                <a:solidFill>
                  <a:srgbClr val="FF0000"/>
                </a:solidFill>
                <a:latin typeface="Times New Roman"/>
              </a:rPr>
              <a:t>20</a:t>
            </a:r>
            <a:r>
              <a:rPr lang="x-none" sz="3200" b="1" i="1" strike="noStrike" spc="-1" dirty="0" smtClean="0">
                <a:solidFill>
                  <a:srgbClr val="FF0000"/>
                </a:solidFill>
                <a:latin typeface="Times New Roman"/>
              </a:rPr>
              <a:t>2</a:t>
            </a:r>
            <a:r>
              <a:rPr lang="uk-UA" sz="3200" b="1" i="1" strike="noStrike" spc="-1" dirty="0" smtClean="0">
                <a:solidFill>
                  <a:srgbClr val="FF0000"/>
                </a:solidFill>
                <a:latin typeface="Times New Roman"/>
              </a:rPr>
              <a:t>1</a:t>
            </a:r>
            <a:r>
              <a:rPr lang="ru-RU" sz="3200" b="1" i="1" strike="noStrike" spc="-1" dirty="0" smtClean="0">
                <a:solidFill>
                  <a:srgbClr val="FF0000"/>
                </a:solidFill>
                <a:latin typeface="Times New Roman"/>
              </a:rPr>
              <a:t>/202</a:t>
            </a:r>
            <a:r>
              <a:rPr lang="uk-UA" sz="3200" b="1" i="1" spc="-1" dirty="0">
                <a:solidFill>
                  <a:srgbClr val="FF0000"/>
                </a:solidFill>
                <a:latin typeface="Times New Roman"/>
              </a:rPr>
              <a:t>2</a:t>
            </a:r>
            <a:r>
              <a:rPr lang="ru-RU" sz="3200" b="1" i="1" strike="noStrike" spc="-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200" b="1" i="1" strike="noStrike" spc="-1" dirty="0" err="1">
                <a:solidFill>
                  <a:srgbClr val="FF0000"/>
                </a:solidFill>
                <a:latin typeface="Times New Roman"/>
              </a:rPr>
              <a:t>навчальний</a:t>
            </a:r>
            <a:r>
              <a:rPr lang="ru-RU" sz="32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200" b="1" i="1" strike="noStrike" spc="-1" dirty="0" err="1">
                <a:solidFill>
                  <a:srgbClr val="FF0000"/>
                </a:solidFill>
                <a:latin typeface="Times New Roman"/>
              </a:rPr>
              <a:t>рік</a:t>
            </a:r>
            <a:endParaRPr lang="ru-RU" sz="3200" b="1" i="1" strike="noStrike" spc="-1" dirty="0">
              <a:latin typeface="Arial"/>
            </a:endParaRPr>
          </a:p>
        </p:txBody>
      </p:sp>
      <p:sp>
        <p:nvSpPr>
          <p:cNvPr id="314" name="CustomShape 2"/>
          <p:cNvSpPr/>
          <p:nvPr/>
        </p:nvSpPr>
        <p:spPr>
          <a:xfrm>
            <a:off x="677160" y="1828800"/>
            <a:ext cx="10496520" cy="460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457920" indent="-457200"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sz="2800" b="1" i="1" strike="noStrike" spc="-1" dirty="0">
                <a:solidFill>
                  <a:srgbClr val="404040"/>
                </a:solidFill>
                <a:latin typeface="Times New Roman"/>
              </a:rPr>
              <a:t>1. </a:t>
            </a:r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 творчі здібності та підвищувати мовленнєву компетентність дошкільників  засобами образотворчої діяльності.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920" indent="-457200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sz="2800" b="1" i="1" strike="noStrike" spc="-1" dirty="0" smtClean="0">
                <a:solidFill>
                  <a:srgbClr val="404040"/>
                </a:solidFill>
                <a:latin typeface="Times New Roman"/>
              </a:rPr>
              <a:t>2</a:t>
            </a:r>
            <a:r>
              <a:rPr lang="ru-RU" sz="2800" b="1" i="1" strike="noStrike" spc="-1" dirty="0">
                <a:solidFill>
                  <a:srgbClr val="404040"/>
                </a:solidFill>
                <a:latin typeface="Times New Roman"/>
              </a:rPr>
              <a:t>. </a:t>
            </a:r>
            <a:r>
              <a:rPr lang="ru-RU" sz="2800" b="1" i="1" strike="noStrike" spc="-1" dirty="0" err="1">
                <a:solidFill>
                  <a:srgbClr val="404040"/>
                </a:solidFill>
                <a:latin typeface="Times New Roman"/>
              </a:rPr>
              <a:t>Формувати</a:t>
            </a:r>
            <a:r>
              <a:rPr lang="ru-RU" sz="2800" b="1" i="1" strike="noStrike" spc="-1" dirty="0">
                <a:solidFill>
                  <a:srgbClr val="404040"/>
                </a:solidFill>
                <a:latin typeface="Times New Roman"/>
              </a:rPr>
              <a:t> сенсорно-</a:t>
            </a:r>
            <a:r>
              <a:rPr lang="ru-RU" sz="2800" b="1" i="1" strike="noStrike" spc="-1" dirty="0" err="1">
                <a:solidFill>
                  <a:srgbClr val="404040"/>
                </a:solidFill>
                <a:latin typeface="Times New Roman"/>
              </a:rPr>
              <a:t>пізнавальну</a:t>
            </a:r>
            <a:r>
              <a:rPr lang="ru-RU" sz="2800" b="1" i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i="1" strike="noStrike" spc="-1" dirty="0" err="1">
                <a:solidFill>
                  <a:srgbClr val="404040"/>
                </a:solidFill>
                <a:latin typeface="Times New Roman"/>
              </a:rPr>
              <a:t>обізнаність</a:t>
            </a:r>
            <a:r>
              <a:rPr lang="ru-RU" sz="2800" b="1" i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i="1" strike="noStrike" spc="-1" dirty="0" err="1">
                <a:solidFill>
                  <a:srgbClr val="404040"/>
                </a:solidFill>
                <a:latin typeface="Times New Roman"/>
              </a:rPr>
              <a:t>дітей</a:t>
            </a:r>
            <a:r>
              <a:rPr lang="ru-RU" sz="2800" b="1" i="1" strike="noStrike" spc="-1" dirty="0">
                <a:solidFill>
                  <a:srgbClr val="404040"/>
                </a:solidFill>
                <a:latin typeface="Times New Roman"/>
              </a:rPr>
              <a:t>, шляхом </a:t>
            </a:r>
            <a:r>
              <a:rPr lang="ru-RU" sz="2800" b="1" i="1" strike="noStrike" spc="-1" dirty="0" err="1">
                <a:solidFill>
                  <a:srgbClr val="404040"/>
                </a:solidFill>
                <a:latin typeface="Times New Roman"/>
              </a:rPr>
              <a:t>впровадження</a:t>
            </a:r>
            <a:r>
              <a:rPr lang="ru-RU" sz="2800" b="1" i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i="1" strike="noStrike" spc="-1" dirty="0" err="1">
                <a:solidFill>
                  <a:srgbClr val="404040"/>
                </a:solidFill>
                <a:latin typeface="Times New Roman"/>
              </a:rPr>
              <a:t>пошуково-дослідницької</a:t>
            </a:r>
            <a:r>
              <a:rPr lang="ru-RU" sz="2800" b="1" i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i="1" strike="noStrike" spc="-1" dirty="0" err="1">
                <a:solidFill>
                  <a:srgbClr val="404040"/>
                </a:solidFill>
                <a:latin typeface="Times New Roman"/>
              </a:rPr>
              <a:t>діяльності</a:t>
            </a:r>
            <a:r>
              <a:rPr lang="ru-RU" sz="2800" b="1" i="1" strike="noStrike" spc="-1" dirty="0">
                <a:solidFill>
                  <a:srgbClr val="404040"/>
                </a:solidFill>
                <a:latin typeface="Times New Roman"/>
              </a:rPr>
              <a:t> у </a:t>
            </a:r>
            <a:r>
              <a:rPr lang="ru-RU" sz="2800" b="1" i="1" strike="noStrike" spc="-1" dirty="0" err="1">
                <a:solidFill>
                  <a:srgbClr val="404040"/>
                </a:solidFill>
                <a:latin typeface="Times New Roman"/>
              </a:rPr>
              <a:t>освітньо-виховний</a:t>
            </a:r>
            <a:r>
              <a:rPr lang="ru-RU" sz="2800" b="1" i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i="1" strike="noStrike" spc="-1" dirty="0" err="1">
                <a:solidFill>
                  <a:srgbClr val="404040"/>
                </a:solidFill>
                <a:latin typeface="Times New Roman"/>
              </a:rPr>
              <a:t>процес</a:t>
            </a:r>
            <a:r>
              <a:rPr lang="ru-RU" sz="2800" b="1" i="1" strike="noStrike" spc="-1" dirty="0">
                <a:solidFill>
                  <a:srgbClr val="404040"/>
                </a:solidFill>
                <a:latin typeface="Times New Roman"/>
              </a:rPr>
              <a:t>.</a:t>
            </a:r>
            <a:endParaRPr lang="ru-RU" sz="2800" b="1" strike="noStrike" spc="-1" dirty="0">
              <a:latin typeface="Arial"/>
            </a:endParaRPr>
          </a:p>
          <a:p>
            <a:pPr marL="457920" indent="-457200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sz="2800" b="1" i="1" strike="noStrike" spc="-1" dirty="0">
                <a:solidFill>
                  <a:srgbClr val="404040"/>
                </a:solidFill>
                <a:latin typeface="Times New Roman"/>
              </a:rPr>
              <a:t>3. </a:t>
            </a:r>
            <a:r>
              <a:rPr lang="ru-RU" sz="2800" b="1" i="1" strike="noStrike" spc="-1" dirty="0" err="1">
                <a:solidFill>
                  <a:srgbClr val="404040"/>
                </a:solidFill>
                <a:latin typeface="Times New Roman"/>
              </a:rPr>
              <a:t>Сприяти</a:t>
            </a:r>
            <a:r>
              <a:rPr lang="ru-RU" sz="2800" b="1" i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i="1" strike="noStrike" spc="-1" dirty="0" err="1">
                <a:solidFill>
                  <a:srgbClr val="404040"/>
                </a:solidFill>
                <a:latin typeface="Times New Roman"/>
              </a:rPr>
              <a:t>становленню</a:t>
            </a:r>
            <a:r>
              <a:rPr lang="ru-RU" sz="2800" b="1" i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i="1" strike="noStrike" spc="-1" dirty="0" err="1">
                <a:solidFill>
                  <a:srgbClr val="404040"/>
                </a:solidFill>
                <a:latin typeface="Times New Roman"/>
              </a:rPr>
              <a:t>пріоритетності</a:t>
            </a:r>
            <a:r>
              <a:rPr lang="ru-RU" sz="2800" b="1" i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i="1" strike="noStrike" spc="-1" dirty="0" err="1">
                <a:solidFill>
                  <a:srgbClr val="404040"/>
                </a:solidFill>
                <a:latin typeface="Times New Roman"/>
              </a:rPr>
              <a:t>патріотичного</a:t>
            </a:r>
            <a:r>
              <a:rPr lang="ru-RU" sz="2800" b="1" i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i="1" strike="noStrike" spc="-1" dirty="0" err="1">
                <a:solidFill>
                  <a:srgbClr val="404040"/>
                </a:solidFill>
                <a:latin typeface="Times New Roman"/>
              </a:rPr>
              <a:t>виховання</a:t>
            </a:r>
            <a:r>
              <a:rPr lang="ru-RU" sz="2800" b="1" i="1" strike="noStrike" spc="-1" dirty="0">
                <a:solidFill>
                  <a:srgbClr val="404040"/>
                </a:solidFill>
                <a:latin typeface="Times New Roman"/>
              </a:rPr>
              <a:t> через </a:t>
            </a:r>
            <a:r>
              <a:rPr lang="ru-RU" sz="2800" b="1" i="1" strike="noStrike" spc="-1" dirty="0" err="1">
                <a:solidFill>
                  <a:srgbClr val="404040"/>
                </a:solidFill>
                <a:latin typeface="Times New Roman"/>
              </a:rPr>
              <a:t>використання</a:t>
            </a:r>
            <a:r>
              <a:rPr lang="ru-RU" sz="2800" b="1" i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i="1" strike="noStrike" spc="-1" dirty="0" err="1">
                <a:solidFill>
                  <a:srgbClr val="404040"/>
                </a:solidFill>
                <a:latin typeface="Times New Roman"/>
              </a:rPr>
              <a:t>різноманітних</a:t>
            </a:r>
            <a:r>
              <a:rPr lang="ru-RU" sz="2800" b="1" i="1" strike="noStrike" spc="-1" dirty="0">
                <a:solidFill>
                  <a:srgbClr val="404040"/>
                </a:solidFill>
                <a:latin typeface="Times New Roman"/>
              </a:rPr>
              <a:t> форм </a:t>
            </a:r>
            <a:r>
              <a:rPr lang="ru-RU" sz="2800" b="1" i="1" strike="noStrike" spc="-1" dirty="0" err="1">
                <a:solidFill>
                  <a:srgbClr val="404040"/>
                </a:solidFill>
                <a:latin typeface="Times New Roman"/>
              </a:rPr>
              <a:t>взаємодії</a:t>
            </a:r>
            <a:r>
              <a:rPr lang="ru-RU" sz="2800" b="1" i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i="1" strike="noStrike" spc="-1" dirty="0" err="1">
                <a:solidFill>
                  <a:srgbClr val="404040"/>
                </a:solidFill>
                <a:latin typeface="Times New Roman"/>
              </a:rPr>
              <a:t>дошкільного</a:t>
            </a:r>
            <a:r>
              <a:rPr lang="ru-RU" sz="2800" b="1" i="1" strike="noStrike" spc="-1" dirty="0">
                <a:solidFill>
                  <a:srgbClr val="404040"/>
                </a:solidFill>
                <a:latin typeface="Times New Roman"/>
              </a:rPr>
              <a:t> закладу з </a:t>
            </a:r>
            <a:r>
              <a:rPr lang="ru-RU" sz="2800" b="1" i="1" strike="noStrike" spc="-1" dirty="0" err="1">
                <a:solidFill>
                  <a:srgbClr val="404040"/>
                </a:solidFill>
                <a:latin typeface="Times New Roman"/>
              </a:rPr>
              <a:t>сімʼєю</a:t>
            </a:r>
            <a:r>
              <a:rPr lang="ru-RU" sz="2800" b="1" i="1" strike="noStrike" spc="-1" dirty="0">
                <a:solidFill>
                  <a:srgbClr val="404040"/>
                </a:solidFill>
                <a:latin typeface="Times New Roman"/>
              </a:rPr>
              <a:t>.</a:t>
            </a:r>
            <a:endParaRPr lang="ru-RU" sz="2800" b="1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322740" y="3686715"/>
            <a:ext cx="4906485" cy="2856960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6" name="CustomShape 2"/>
          <p:cNvSpPr/>
          <p:nvPr/>
        </p:nvSpPr>
        <p:spPr>
          <a:xfrm>
            <a:off x="5734049" y="594120"/>
            <a:ext cx="5616765" cy="3092595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CustomShape 1"/>
          <p:cNvSpPr/>
          <p:nvPr/>
        </p:nvSpPr>
        <p:spPr>
          <a:xfrm>
            <a:off x="2784930" y="601035"/>
            <a:ext cx="8596080" cy="132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5400" b="1" strike="noStrike" spc="-1" dirty="0" err="1">
                <a:solidFill>
                  <a:srgbClr val="000000"/>
                </a:solidFill>
                <a:latin typeface="Times New Roman"/>
              </a:rPr>
              <a:t>Розвивальне</a:t>
            </a:r>
            <a:r>
              <a:rPr lang="ru-RU" sz="5400" b="1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5400" b="1" strike="noStrike" spc="-1" dirty="0" err="1">
                <a:solidFill>
                  <a:srgbClr val="000000"/>
                </a:solidFill>
                <a:latin typeface="Times New Roman"/>
              </a:rPr>
              <a:t>середовище</a:t>
            </a:r>
            <a:endParaRPr lang="ru-RU" sz="5400" b="0" strike="noStrike" spc="-1" dirty="0">
              <a:latin typeface="Arial"/>
            </a:endParaRPr>
          </a:p>
        </p:txBody>
      </p:sp>
      <p:sp>
        <p:nvSpPr>
          <p:cNvPr id="318" name="CustomShape 2"/>
          <p:cNvSpPr/>
          <p:nvPr/>
        </p:nvSpPr>
        <p:spPr>
          <a:xfrm>
            <a:off x="9456270" y="1940205"/>
            <a:ext cx="2478555" cy="4679670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>
              <a:fillRect b="8714"/>
            </a:stretch>
          </a:blip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9" name="CustomShape 3"/>
          <p:cNvSpPr/>
          <p:nvPr/>
        </p:nvSpPr>
        <p:spPr>
          <a:xfrm>
            <a:off x="191130" y="2197380"/>
            <a:ext cx="2593800" cy="4879695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 b="17870"/>
            </a:stretch>
          </a:blip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0" name="CustomShape 4"/>
          <p:cNvSpPr/>
          <p:nvPr/>
        </p:nvSpPr>
        <p:spPr>
          <a:xfrm>
            <a:off x="4172745" y="601035"/>
            <a:ext cx="3895710" cy="5339303"/>
          </a:xfrm>
          <a:prstGeom prst="roundRect">
            <a:avLst>
              <a:gd name="adj" fmla="val 16667"/>
            </a:avLst>
          </a:prstGeom>
          <a:blipFill rotWithShape="0">
            <a:blip r:embed="rId4"/>
            <a:stretch>
              <a:fillRect t="24219"/>
            </a:stretch>
          </a:blip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CustomShape 1"/>
          <p:cNvSpPr/>
          <p:nvPr/>
        </p:nvSpPr>
        <p:spPr>
          <a:xfrm>
            <a:off x="539130" y="2032169"/>
            <a:ext cx="2261220" cy="4159080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2" name="CustomShape 2"/>
          <p:cNvSpPr/>
          <p:nvPr/>
        </p:nvSpPr>
        <p:spPr>
          <a:xfrm>
            <a:off x="9144000" y="1814474"/>
            <a:ext cx="2512185" cy="4376775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3" name="CustomShape 3"/>
          <p:cNvSpPr/>
          <p:nvPr/>
        </p:nvSpPr>
        <p:spPr>
          <a:xfrm>
            <a:off x="3978885" y="-331514"/>
            <a:ext cx="4174516" cy="6627540"/>
          </a:xfrm>
          <a:prstGeom prst="roundRect">
            <a:avLst>
              <a:gd name="adj" fmla="val 16667"/>
            </a:avLst>
          </a:prstGeom>
          <a:blipFill rotWithShape="0">
            <a:blip r:embed="rId4"/>
            <a:stretch>
              <a:fillRect t="18962"/>
            </a:stretch>
          </a:blip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CustomShape 1"/>
          <p:cNvSpPr/>
          <p:nvPr/>
        </p:nvSpPr>
        <p:spPr>
          <a:xfrm>
            <a:off x="7581599" y="1171575"/>
            <a:ext cx="4543726" cy="5483024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>
              <a:fillRect r="23713"/>
            </a:stretch>
          </a:blip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5" name="CustomShape 2"/>
          <p:cNvSpPr/>
          <p:nvPr/>
        </p:nvSpPr>
        <p:spPr>
          <a:xfrm>
            <a:off x="1591199" y="1066800"/>
            <a:ext cx="3847575" cy="5564040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 t="4917"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CustomShape 1"/>
          <p:cNvSpPr/>
          <p:nvPr/>
        </p:nvSpPr>
        <p:spPr>
          <a:xfrm>
            <a:off x="1790520" y="925545"/>
            <a:ext cx="10401480" cy="1585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i="1" strike="noStrike" spc="-1" dirty="0" err="1">
                <a:solidFill>
                  <a:srgbClr val="FF0000"/>
                </a:solidFill>
                <a:latin typeface="Times New Roman"/>
              </a:rPr>
              <a:t>Проведення</a:t>
            </a:r>
            <a:r>
              <a:rPr lang="ru-RU" sz="32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200" b="1" i="1" strike="noStrike" spc="-1" dirty="0" err="1">
                <a:solidFill>
                  <a:srgbClr val="FF0000"/>
                </a:solidFill>
                <a:latin typeface="Times New Roman"/>
              </a:rPr>
              <a:t>різних</a:t>
            </a:r>
            <a:r>
              <a:rPr lang="ru-RU" sz="3200" b="1" i="1" strike="noStrike" spc="-1" dirty="0">
                <a:solidFill>
                  <a:srgbClr val="FF0000"/>
                </a:solidFill>
                <a:latin typeface="Times New Roman"/>
              </a:rPr>
              <a:t> форм </a:t>
            </a:r>
            <a:r>
              <a:rPr lang="ru-RU" sz="3200" b="1" i="1" strike="noStrike" spc="-1" dirty="0" err="1">
                <a:solidFill>
                  <a:srgbClr val="FF0000"/>
                </a:solidFill>
                <a:latin typeface="Times New Roman"/>
              </a:rPr>
              <a:t>методичної</a:t>
            </a:r>
            <a:r>
              <a:rPr lang="ru-RU" sz="32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200" b="1" i="1" strike="noStrike" spc="-1" dirty="0" err="1">
                <a:solidFill>
                  <a:srgbClr val="FF0000"/>
                </a:solidFill>
                <a:latin typeface="Times New Roman"/>
              </a:rPr>
              <a:t>роботи</a:t>
            </a:r>
            <a:r>
              <a:rPr lang="ru-RU" sz="3200" b="1" i="1" strike="noStrike" spc="-1" dirty="0">
                <a:solidFill>
                  <a:srgbClr val="FF0000"/>
                </a:solidFill>
                <a:latin typeface="Times New Roman"/>
              </a:rPr>
              <a:t> з педагогами позитивно </a:t>
            </a:r>
            <a:r>
              <a:rPr lang="ru-RU" sz="3200" b="1" i="1" strike="noStrike" spc="-1" dirty="0" err="1">
                <a:solidFill>
                  <a:srgbClr val="FF0000"/>
                </a:solidFill>
                <a:latin typeface="Times New Roman"/>
              </a:rPr>
              <a:t>вплинуло</a:t>
            </a:r>
            <a:r>
              <a:rPr lang="ru-RU" sz="3200" b="1" i="1" strike="noStrike" spc="-1" dirty="0">
                <a:solidFill>
                  <a:srgbClr val="FF0000"/>
                </a:solidFill>
                <a:latin typeface="Times New Roman"/>
              </a:rPr>
              <a:t> на </a:t>
            </a:r>
            <a:r>
              <a:rPr lang="ru-RU" sz="3200" b="1" i="1" strike="noStrike" spc="-1" dirty="0" err="1">
                <a:solidFill>
                  <a:srgbClr val="FF0000"/>
                </a:solidFill>
                <a:latin typeface="Times New Roman"/>
              </a:rPr>
              <a:t>якість</a:t>
            </a:r>
            <a:r>
              <a:rPr lang="ru-RU" sz="32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200" b="1" i="1" strike="noStrike" spc="-1" dirty="0" err="1">
                <a:solidFill>
                  <a:srgbClr val="FF0000"/>
                </a:solidFill>
                <a:latin typeface="Times New Roman"/>
              </a:rPr>
              <a:t>освітньої</a:t>
            </a:r>
            <a:r>
              <a:rPr lang="ru-RU" sz="32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200" b="1" i="1" strike="noStrike" spc="-1" dirty="0" err="1">
                <a:solidFill>
                  <a:srgbClr val="FF0000"/>
                </a:solidFill>
                <a:latin typeface="Times New Roman"/>
              </a:rPr>
              <a:t>роботи</a:t>
            </a:r>
            <a:r>
              <a:rPr lang="ru-RU" sz="3200" b="1" i="1" strike="noStrike" spc="-1" dirty="0">
                <a:solidFill>
                  <a:srgbClr val="FF0000"/>
                </a:solidFill>
                <a:latin typeface="Times New Roman"/>
              </a:rPr>
              <a:t> з </a:t>
            </a:r>
            <a:r>
              <a:rPr lang="ru-RU" sz="3200" b="1" i="1" strike="noStrike" spc="-1" dirty="0" err="1">
                <a:solidFill>
                  <a:srgbClr val="FF0000"/>
                </a:solidFill>
                <a:latin typeface="Times New Roman"/>
              </a:rPr>
              <a:t>дітьми</a:t>
            </a:r>
            <a:r>
              <a:rPr lang="ru-RU" sz="3200" b="1" i="1" strike="noStrike" spc="-1" dirty="0">
                <a:solidFill>
                  <a:srgbClr val="FF0000"/>
                </a:solidFill>
                <a:latin typeface="Times New Roman"/>
              </a:rPr>
              <a:t>: </a:t>
            </a:r>
            <a:endParaRPr lang="ru-RU" sz="3200" b="0" i="1" strike="noStrike" spc="-1" dirty="0">
              <a:latin typeface="Arial"/>
            </a:endParaRPr>
          </a:p>
        </p:txBody>
      </p:sp>
      <p:sp>
        <p:nvSpPr>
          <p:cNvPr id="327" name="CustomShape 2"/>
          <p:cNvSpPr/>
          <p:nvPr/>
        </p:nvSpPr>
        <p:spPr>
          <a:xfrm>
            <a:off x="715260" y="2703645"/>
            <a:ext cx="10627200" cy="423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457920" indent="-457200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в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освітній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роботі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з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дітьми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застосовувались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методи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та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прийоми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мнемотехніки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, 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інтегровані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заняття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(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щотижня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);</a:t>
            </a:r>
            <a:endParaRPr lang="ru-RU" sz="3200" b="0" strike="noStrike" spc="-1" dirty="0">
              <a:latin typeface="Arial"/>
            </a:endParaRPr>
          </a:p>
          <a:p>
            <a:pPr marL="457920" indent="-457200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значно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поповнений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дидактично-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розвивальний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матеріал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у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групах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закладу; </a:t>
            </a:r>
            <a:endParaRPr lang="ru-RU" sz="3200" b="0" strike="noStrike" spc="-1" dirty="0">
              <a:latin typeface="Arial"/>
            </a:endParaRPr>
          </a:p>
          <a:p>
            <a:pPr marL="457920" indent="-457200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значно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покращився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естетичний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вигляд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групових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приміщень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відповідно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до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сучасних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вимог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.</a:t>
            </a:r>
            <a:endParaRPr lang="ru-RU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ru-RU" sz="32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CustomShape 1"/>
          <p:cNvSpPr/>
          <p:nvPr/>
        </p:nvSpPr>
        <p:spPr>
          <a:xfrm>
            <a:off x="885825" y="1250970"/>
            <a:ext cx="10746360" cy="6044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</a:rPr>
              <a:t>Фінансово-господарська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</a:rPr>
              <a:t>діяльність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</a:rPr>
              <a:t> закладу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</a:rPr>
              <a:t>упродовж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</a:rPr>
              <a:t> 2020/2021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</a:rPr>
              <a:t>навчального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</a:rPr>
              <a:t> року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</a:rPr>
              <a:t>здійснювалась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</a:rPr>
              <a:t> за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</a:rPr>
              <a:t>рахунок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</a:rPr>
              <a:t>бюджетних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</a:rPr>
              <a:t>асигнувань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</a:rPr>
              <a:t>, а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</a:rPr>
              <a:t>також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</a:rPr>
              <a:t>благодійних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</a:rPr>
              <a:t>внесків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</a:rPr>
              <a:t>батьків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</a:rPr>
              <a:t>дошкільників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</a:rPr>
              <a:t>. </a:t>
            </a:r>
            <a:r>
              <a:rPr dirty="0">
                <a:solidFill>
                  <a:srgbClr val="FF0000"/>
                </a:solidFill>
              </a:rPr>
              <a:t/>
            </a:r>
            <a:br>
              <a:rPr dirty="0">
                <a:solidFill>
                  <a:srgbClr val="FF0000"/>
                </a:solidFill>
              </a:rPr>
            </a:b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</a:rPr>
              <a:t>	З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  <a:ea typeface="Microsoft YaHei"/>
              </a:rPr>
              <a:t>а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  <a:ea typeface="Microsoft YaHei"/>
              </a:rPr>
              <a:t>рахунок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  <a:ea typeface="Microsoft YaHei"/>
              </a:rPr>
              <a:t> бюджету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  <a:ea typeface="Microsoft YaHei"/>
              </a:rPr>
              <a:t>було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  <a:ea typeface="Microsoft YaHei"/>
              </a:rPr>
              <a:t>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  <a:ea typeface="Microsoft YaHei"/>
              </a:rPr>
              <a:t>придбано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  <a:ea typeface="Microsoft YaHei"/>
              </a:rPr>
              <a:t>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  <a:ea typeface="Microsoft YaHei"/>
              </a:rPr>
              <a:t>пожежні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  <a:ea typeface="Microsoft YaHei"/>
              </a:rPr>
              <a:t>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  <a:ea typeface="Microsoft YaHei"/>
              </a:rPr>
              <a:t>шафи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  <a:ea typeface="Microsoft YaHei"/>
              </a:rPr>
              <a:t> та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  <a:ea typeface="Microsoft YaHei"/>
              </a:rPr>
              <a:t>пожежні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  <a:ea typeface="Microsoft YaHei"/>
              </a:rPr>
              <a:t>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  <a:ea typeface="Microsoft YaHei"/>
              </a:rPr>
              <a:t>рукави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  <a:ea typeface="Microsoft YaHei"/>
              </a:rPr>
              <a:t> до них,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  <a:ea typeface="Microsoft YaHei"/>
              </a:rPr>
              <a:t>дезрозчин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  <a:ea typeface="Microsoft YaHei"/>
              </a:rPr>
              <a:t>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  <a:ea typeface="Microsoft YaHei"/>
              </a:rPr>
              <a:t>Саніліт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  <a:ea typeface="Microsoft YaHei"/>
              </a:rPr>
              <a:t>,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  <a:ea typeface="Microsoft YaHei"/>
              </a:rPr>
              <a:t>господарче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  <a:ea typeface="Microsoft YaHei"/>
              </a:rPr>
              <a:t> та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  <a:ea typeface="Microsoft YaHei"/>
              </a:rPr>
              <a:t>рідке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  <a:ea typeface="Microsoft YaHei"/>
              </a:rPr>
              <a:t> мило, антисептик,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  <a:ea typeface="Microsoft YaHei"/>
              </a:rPr>
              <a:t>пральний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  <a:ea typeface="Microsoft YaHei"/>
              </a:rPr>
              <a:t> порошок,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  <a:ea typeface="Microsoft YaHei"/>
              </a:rPr>
              <a:t>паперові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  <a:ea typeface="Microsoft YaHei"/>
              </a:rPr>
              <a:t> рушники,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  <a:ea typeface="Microsoft YaHei"/>
              </a:rPr>
              <a:t>канцелярські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  <a:ea typeface="Microsoft YaHei"/>
              </a:rPr>
              <a:t>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  <a:ea typeface="Microsoft YaHei"/>
              </a:rPr>
              <a:t>товари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  <a:ea typeface="Microsoft YaHei"/>
              </a:rPr>
              <a:t>.  Заходи,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  <a:ea typeface="Microsoft YaHei"/>
              </a:rPr>
              <a:t>передбачені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  <a:ea typeface="Microsoft YaHei"/>
              </a:rPr>
              <a:t> планом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  <a:ea typeface="Microsoft YaHei"/>
              </a:rPr>
              <a:t>щодо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  <a:ea typeface="Microsoft YaHei"/>
              </a:rPr>
              <a:t>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  <a:ea typeface="Microsoft YaHei"/>
              </a:rPr>
              <a:t>збереження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  <a:ea typeface="Microsoft YaHei"/>
              </a:rPr>
              <a:t> та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  <a:ea typeface="Microsoft YaHei"/>
              </a:rPr>
              <a:t>зміцнення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  <a:ea typeface="Microsoft YaHei"/>
              </a:rPr>
              <a:t>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  <a:ea typeface="Microsoft YaHei"/>
              </a:rPr>
              <a:t>матеріальної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  <a:ea typeface="Microsoft YaHei"/>
              </a:rPr>
              <a:t>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  <a:ea typeface="Microsoft YaHei"/>
              </a:rPr>
              <a:t>бази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  <a:ea typeface="Microsoft YaHei"/>
              </a:rPr>
              <a:t> установи,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Times New Roman"/>
                <a:ea typeface="Microsoft YaHei"/>
              </a:rPr>
              <a:t>виконано</a:t>
            </a: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  <a:ea typeface="Microsoft YaHei"/>
              </a:rPr>
              <a:t>.  </a:t>
            </a:r>
            <a:r>
              <a:rPr dirty="0">
                <a:solidFill>
                  <a:srgbClr val="FF0000"/>
                </a:solidFill>
              </a:rPr>
              <a:t/>
            </a:r>
            <a:br>
              <a:rPr dirty="0">
                <a:solidFill>
                  <a:srgbClr val="FF0000"/>
                </a:solidFill>
              </a:rPr>
            </a:br>
            <a:endParaRPr lang="ru-RU" sz="3200" b="0" strike="noStrike" spc="-1" dirty="0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CustomShape 1"/>
          <p:cNvSpPr/>
          <p:nvPr/>
        </p:nvSpPr>
        <p:spPr>
          <a:xfrm>
            <a:off x="540360" y="1582200"/>
            <a:ext cx="10694880" cy="52615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560" indent="-457200" algn="just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Конституції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України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ru-RU" sz="2800" b="0" strike="noStrike" spc="-1" dirty="0">
              <a:latin typeface="Arial"/>
            </a:endParaRPr>
          </a:p>
          <a:p>
            <a:pPr marL="457560" indent="-457200" algn="just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Закону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України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«Про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дошкільну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освіту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».</a:t>
            </a:r>
            <a:endParaRPr lang="ru-RU" sz="2800" b="0" strike="noStrike" spc="-1" dirty="0">
              <a:latin typeface="Arial"/>
            </a:endParaRPr>
          </a:p>
          <a:p>
            <a:pPr marL="457560" indent="-457200" algn="just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Закону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України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«Про засади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державної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мовної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політики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».</a:t>
            </a:r>
            <a:endParaRPr lang="ru-RU" sz="2800" b="0" strike="noStrike" spc="-1" dirty="0">
              <a:latin typeface="Arial"/>
            </a:endParaRPr>
          </a:p>
          <a:p>
            <a:pPr marL="457560" indent="-457200" algn="just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Закону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України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«Про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освіту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».</a:t>
            </a:r>
            <a:endParaRPr lang="ru-RU" sz="2800" b="0" strike="noStrike" spc="-1" dirty="0">
              <a:latin typeface="Arial"/>
            </a:endParaRPr>
          </a:p>
          <a:p>
            <a:pPr marL="457560" indent="-457200" algn="just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Закону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України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«Про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охорону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дитинства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»</a:t>
            </a:r>
            <a:endParaRPr lang="ru-RU" sz="2800" b="0" strike="noStrike" spc="-1" dirty="0">
              <a:latin typeface="Arial"/>
            </a:endParaRPr>
          </a:p>
          <a:p>
            <a:pPr marL="457560" indent="-457200" algn="just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Закону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України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«Про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охорону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праці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».</a:t>
            </a:r>
            <a:endParaRPr lang="ru-RU" sz="2800" b="0" strike="noStrike" spc="-1" dirty="0">
              <a:latin typeface="Arial"/>
            </a:endParaRPr>
          </a:p>
          <a:p>
            <a:pPr marL="457560" indent="-457200" algn="just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Державної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національної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програми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«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Освіта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Україна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ХХІ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століття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».</a:t>
            </a:r>
            <a:endParaRPr lang="ru-RU" sz="2800" b="0" strike="noStrike" spc="-1" dirty="0">
              <a:latin typeface="Arial"/>
            </a:endParaRPr>
          </a:p>
          <a:p>
            <a:pPr marL="457560" indent="-457200" algn="just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Положення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про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дошкільний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навчальний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заклад.</a:t>
            </a:r>
            <a:endParaRPr lang="ru-RU" sz="2800" b="0" strike="noStrike" spc="-1" dirty="0">
              <a:latin typeface="Arial"/>
            </a:endParaRPr>
          </a:p>
          <a:p>
            <a:pPr marL="457560" indent="-457200" algn="just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Базового компонента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дошкільної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освіти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та 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програми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виховання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 і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навчання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дітей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від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двох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до семи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років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«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Дитина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»</a:t>
            </a: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latin typeface="Arial"/>
            </a:endParaRPr>
          </a:p>
        </p:txBody>
      </p:sp>
      <p:sp>
        <p:nvSpPr>
          <p:cNvPr id="262" name="CustomShape 2"/>
          <p:cNvSpPr/>
          <p:nvPr/>
        </p:nvSpPr>
        <p:spPr>
          <a:xfrm>
            <a:off x="3883425" y="824970"/>
            <a:ext cx="558324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Нормативно-</a:t>
            </a:r>
            <a:r>
              <a:rPr lang="ru-RU" sz="3600" b="1" i="1" strike="noStrike" spc="-1" dirty="0" err="1">
                <a:solidFill>
                  <a:srgbClr val="FF0000"/>
                </a:solidFill>
                <a:latin typeface="Times New Roman"/>
                <a:ea typeface="DejaVu Sans"/>
              </a:rPr>
              <a:t>правова</a:t>
            </a: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 база</a:t>
            </a:r>
            <a:endParaRPr lang="ru-RU" sz="3600" b="0" i="1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CustomShape 1"/>
          <p:cNvSpPr/>
          <p:nvPr/>
        </p:nvSpPr>
        <p:spPr>
          <a:xfrm>
            <a:off x="7099920" y="3840840"/>
            <a:ext cx="4929840" cy="2830320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2" name="CustomShape 2"/>
          <p:cNvSpPr/>
          <p:nvPr/>
        </p:nvSpPr>
        <p:spPr>
          <a:xfrm>
            <a:off x="914400" y="885825"/>
            <a:ext cx="4984200" cy="2724150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3" name="CustomShape 3"/>
          <p:cNvSpPr/>
          <p:nvPr/>
        </p:nvSpPr>
        <p:spPr>
          <a:xfrm>
            <a:off x="1057604" y="3840840"/>
            <a:ext cx="4714545" cy="2636160"/>
          </a:xfrm>
          <a:prstGeom prst="roundRect">
            <a:avLst>
              <a:gd name="adj" fmla="val 16667"/>
            </a:avLst>
          </a:prstGeom>
          <a:blipFill rotWithShape="0">
            <a:blip r:embed="rId4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4" name="CustomShape 4"/>
          <p:cNvSpPr/>
          <p:nvPr/>
        </p:nvSpPr>
        <p:spPr>
          <a:xfrm>
            <a:off x="7099920" y="885825"/>
            <a:ext cx="4844430" cy="2571750"/>
          </a:xfrm>
          <a:prstGeom prst="roundRect">
            <a:avLst>
              <a:gd name="adj" fmla="val 16667"/>
            </a:avLst>
          </a:prstGeom>
          <a:blipFill rotWithShape="0">
            <a:blip r:embed="rId5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CustomShape 1"/>
          <p:cNvSpPr/>
          <p:nvPr/>
        </p:nvSpPr>
        <p:spPr>
          <a:xfrm>
            <a:off x="2633640" y="966105"/>
            <a:ext cx="9558360" cy="162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85500" lnSpcReduction="20000"/>
          </a:bodyPr>
          <a:lstStyle/>
          <a:p>
            <a:pPr algn="ctr">
              <a:lnSpc>
                <a:spcPct val="100000"/>
              </a:lnSpc>
            </a:pPr>
            <a:r>
              <a:rPr lang="ru-RU" sz="3600" b="1" i="1" strike="noStrike" spc="-1" dirty="0" err="1">
                <a:solidFill>
                  <a:srgbClr val="FF0000"/>
                </a:solidFill>
                <a:latin typeface="Times New Roman"/>
              </a:rPr>
              <a:t>Використання</a:t>
            </a: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600" b="1" i="1" strike="noStrike" spc="-1" dirty="0" err="1">
                <a:solidFill>
                  <a:srgbClr val="FF0000"/>
                </a:solidFill>
                <a:latin typeface="Times New Roman"/>
              </a:rPr>
              <a:t>бюджетних</a:t>
            </a: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600" b="1" i="1" strike="noStrike" spc="-1" dirty="0" err="1">
                <a:solidFill>
                  <a:srgbClr val="FF0000"/>
                </a:solidFill>
                <a:latin typeface="Times New Roman"/>
              </a:rPr>
              <a:t>коштів</a:t>
            </a: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</a:rPr>
              <a:t> на </a:t>
            </a:r>
            <a:r>
              <a:rPr lang="ru-RU" sz="3600" b="1" i="1" strike="noStrike" spc="-1" dirty="0" err="1">
                <a:solidFill>
                  <a:srgbClr val="FF0000"/>
                </a:solidFill>
                <a:latin typeface="Times New Roman"/>
              </a:rPr>
              <a:t>утримання</a:t>
            </a: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</a:rPr>
              <a:t> закладу у </a:t>
            </a:r>
            <a:r>
              <a:rPr lang="ru-RU" sz="3600" b="1" i="1" strike="noStrike" spc="-1" dirty="0" smtClean="0">
                <a:solidFill>
                  <a:srgbClr val="FF0000"/>
                </a:solidFill>
                <a:latin typeface="Times New Roman"/>
              </a:rPr>
              <a:t>2021/2022 </a:t>
            </a:r>
            <a:r>
              <a:rPr lang="ru-RU" sz="3600" b="1" i="1" strike="noStrike" spc="-1" dirty="0" err="1">
                <a:solidFill>
                  <a:srgbClr val="FF0000"/>
                </a:solidFill>
                <a:latin typeface="Times New Roman"/>
              </a:rPr>
              <a:t>навчальному</a:t>
            </a: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</a:rPr>
              <a:t> році </a:t>
            </a:r>
            <a:r>
              <a:rPr lang="ru-RU" sz="3600" b="1" i="1" strike="noStrike" spc="-1" dirty="0" err="1">
                <a:solidFill>
                  <a:srgbClr val="FF0000"/>
                </a:solidFill>
                <a:latin typeface="Times New Roman"/>
              </a:rPr>
              <a:t>було</a:t>
            </a: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</a:rPr>
              <a:t> направлено на:</a:t>
            </a:r>
            <a:r>
              <a:rPr dirty="0"/>
              <a:t/>
            </a:r>
            <a:br>
              <a:rPr dirty="0"/>
            </a:br>
            <a:endParaRPr lang="ru-RU" sz="3600" b="0" strike="noStrike" spc="-1" dirty="0">
              <a:latin typeface="Arial"/>
            </a:endParaRPr>
          </a:p>
        </p:txBody>
      </p:sp>
      <p:sp>
        <p:nvSpPr>
          <p:cNvPr id="336" name="CustomShape 2"/>
          <p:cNvSpPr/>
          <p:nvPr/>
        </p:nvSpPr>
        <p:spPr>
          <a:xfrm>
            <a:off x="505709" y="2257560"/>
            <a:ext cx="11686291" cy="460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1000"/>
          </a:bodyPr>
          <a:lstStyle/>
          <a:p>
            <a:pPr marL="457920" indent="-45720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оплату за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харчування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дітей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в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розмірі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 40%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його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вартості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; </a:t>
            </a:r>
            <a:endParaRPr lang="ru-RU" sz="2800" b="0" strike="noStrike" spc="-1" dirty="0">
              <a:latin typeface="Arial"/>
            </a:endParaRPr>
          </a:p>
          <a:p>
            <a:pPr marL="457920" indent="-45720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оплату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комунальних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послуг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;</a:t>
            </a:r>
            <a:endParaRPr lang="ru-RU" sz="2800" b="0" strike="noStrike" spc="-1" dirty="0">
              <a:latin typeface="Arial"/>
            </a:endParaRPr>
          </a:p>
          <a:p>
            <a:pPr marL="457920" indent="-45720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оплату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заробітної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плати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працівникам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.</a:t>
            </a:r>
            <a:endParaRPr lang="ru-RU" sz="2800" b="0" strike="noStrike" spc="-1" dirty="0">
              <a:latin typeface="Arial"/>
            </a:endParaRPr>
          </a:p>
          <a:p>
            <a:pPr marL="457920" indent="-45720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оплату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тривожної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кнопки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муніципальної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охорони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smtClean="0">
                <a:solidFill>
                  <a:srgbClr val="404040"/>
                </a:solidFill>
                <a:latin typeface="Times New Roman"/>
              </a:rPr>
              <a:t>закладу.</a:t>
            </a:r>
            <a:endParaRPr lang="ru-RU" sz="2800" b="0" strike="noStrike" spc="-1" dirty="0">
              <a:latin typeface="Arial"/>
            </a:endParaRPr>
          </a:p>
          <a:p>
            <a:pPr marL="720">
              <a:lnSpc>
                <a:spcPct val="110000"/>
              </a:lnSpc>
              <a:spcBef>
                <a:spcPts val="1001"/>
              </a:spcBef>
              <a:buClr>
                <a:srgbClr val="5FCBEF"/>
              </a:buClr>
              <a:buSzPct val="80000"/>
            </a:pPr>
            <a:r>
              <a:rPr lang="ru-RU" sz="2800" b="1" strike="noStrike" spc="-1" dirty="0" smtClean="0">
                <a:solidFill>
                  <a:srgbClr val="404040"/>
                </a:solidFill>
                <a:latin typeface="Times New Roman"/>
              </a:rPr>
              <a:t>	</a:t>
            </a:r>
            <a:r>
              <a:rPr lang="ru-RU" sz="2800" b="1" strike="noStrike" spc="-1" dirty="0" err="1" smtClean="0">
                <a:solidFill>
                  <a:srgbClr val="404040"/>
                </a:solidFill>
                <a:latin typeface="Times New Roman"/>
              </a:rPr>
              <a:t>Протягом</a:t>
            </a:r>
            <a:r>
              <a:rPr lang="ru-RU" sz="2800" b="1" strike="noStrike" spc="-1" dirty="0" smtClean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року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своєчасно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надавались до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централізованої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бухгалтерії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Управління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освіти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необхідний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перелік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документів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щодо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складання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бюджетних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запитів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, 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складання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тарифікації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педпрацівників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та штатного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розкладу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,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списковий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склад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дітей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по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групах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та списку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дітей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пільгового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контингенту, табелю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обліку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робочого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часу з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переліком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необхідних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документів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до табелю для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нарахування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заробітної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плати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тощо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. </a:t>
            </a: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ru-RU" sz="2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CustomShape 1"/>
          <p:cNvSpPr/>
          <p:nvPr/>
        </p:nvSpPr>
        <p:spPr>
          <a:xfrm>
            <a:off x="2967330" y="787590"/>
            <a:ext cx="9072270" cy="8792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53500" lnSpcReduction="20000"/>
          </a:bodyPr>
          <a:lstStyle/>
          <a:p>
            <a:pPr algn="ctr">
              <a:lnSpc>
                <a:spcPct val="100000"/>
              </a:lnSpc>
            </a:pPr>
            <a:r>
              <a:rPr lang="ru-RU" sz="7800" b="1" i="1" strike="noStrike" spc="-1" dirty="0" err="1">
                <a:solidFill>
                  <a:srgbClr val="FF0000"/>
                </a:solidFill>
                <a:latin typeface="Times New Roman"/>
              </a:rPr>
              <a:t>Медичне</a:t>
            </a:r>
            <a:r>
              <a:rPr lang="ru-RU" sz="78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7500" b="1" i="1" strike="noStrike" spc="-1" dirty="0" err="1">
                <a:solidFill>
                  <a:srgbClr val="FF0000"/>
                </a:solidFill>
                <a:latin typeface="Times New Roman"/>
              </a:rPr>
              <a:t>обслуговування</a:t>
            </a:r>
            <a:r>
              <a:rPr lang="ru-RU" sz="78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7800" b="1" i="1" strike="noStrike" spc="-1" dirty="0" err="1">
                <a:solidFill>
                  <a:srgbClr val="FF0000"/>
                </a:solidFill>
                <a:latin typeface="Times New Roman"/>
              </a:rPr>
              <a:t>вихованців</a:t>
            </a:r>
            <a:r>
              <a:rPr dirty="0"/>
              <a:t/>
            </a:r>
            <a:br>
              <a:rPr dirty="0"/>
            </a:br>
            <a:endParaRPr lang="ru-RU" sz="3600" b="0" strike="noStrike" spc="-1" dirty="0">
              <a:latin typeface="Arial"/>
            </a:endParaRPr>
          </a:p>
        </p:txBody>
      </p:sp>
      <p:sp>
        <p:nvSpPr>
          <p:cNvPr id="338" name="CustomShape 2"/>
          <p:cNvSpPr/>
          <p:nvPr/>
        </p:nvSpPr>
        <p:spPr>
          <a:xfrm>
            <a:off x="1029585" y="1762125"/>
            <a:ext cx="10600440" cy="2876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620" indent="-342900">
              <a:lnSpc>
                <a:spcPct val="8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Адміністрація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дошкільного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закладу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здійснює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постійний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контроль за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організацією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харчування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та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дотриманням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вимог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санітарно-гігієнічного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режиму в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групах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закладу. </a:t>
            </a:r>
            <a:endParaRPr lang="ru-RU" sz="2400" b="0" strike="noStrike" spc="-1" dirty="0">
              <a:latin typeface="Arial"/>
            </a:endParaRPr>
          </a:p>
          <a:p>
            <a:pPr marL="343620" indent="-342900">
              <a:lnSpc>
                <a:spcPct val="8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Для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зниження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захворюваності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дітей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колективом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ведеться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клопітка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робота,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зокрема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це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:</a:t>
            </a:r>
            <a:endParaRPr lang="ru-RU" sz="2400" b="0" strike="noStrike" spc="-1" dirty="0">
              <a:latin typeface="Arial"/>
            </a:endParaRPr>
          </a:p>
          <a:p>
            <a:pPr marL="343620" indent="-342900">
              <a:lnSpc>
                <a:spcPct val="8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1.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Організація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роз’яснювальної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роботи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з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дітьми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та батьками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профілактики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захворювань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.</a:t>
            </a:r>
            <a:endParaRPr lang="ru-RU" sz="2400" b="0" strike="noStrike" spc="-1" dirty="0">
              <a:latin typeface="Arial"/>
            </a:endParaRPr>
          </a:p>
          <a:p>
            <a:pPr marL="343620" indent="-342900">
              <a:lnSpc>
                <a:spcPct val="8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2.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Дотримання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вимог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санітарії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.</a:t>
            </a:r>
            <a:endParaRPr lang="ru-RU" sz="2400" b="0" strike="noStrike" spc="-1" dirty="0">
              <a:latin typeface="Arial"/>
            </a:endParaRPr>
          </a:p>
          <a:p>
            <a:pPr marL="343620" indent="-342900">
              <a:lnSpc>
                <a:spcPct val="8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3.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Здійснення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загартування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вихованців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.</a:t>
            </a:r>
            <a:endParaRPr lang="ru-RU" sz="2400" b="0" strike="noStrike" spc="-1" dirty="0">
              <a:latin typeface="Arial"/>
            </a:endParaRPr>
          </a:p>
          <a:p>
            <a:pPr marL="343620" indent="-342900">
              <a:lnSpc>
                <a:spcPct val="8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4.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Організація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фізичного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виховання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.</a:t>
            </a:r>
            <a:endParaRPr lang="ru-RU" sz="2400" b="0" strike="noStrike" spc="-1" dirty="0">
              <a:latin typeface="Arial"/>
            </a:endParaRPr>
          </a:p>
          <a:p>
            <a:pPr marL="343620" indent="-342900">
              <a:lnSpc>
                <a:spcPct val="8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5.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Чітке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дотримання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режиму.</a:t>
            </a:r>
            <a:endParaRPr lang="ru-RU" sz="2400" b="0" strike="noStrike" spc="-1" dirty="0">
              <a:latin typeface="Arial"/>
            </a:endParaRPr>
          </a:p>
          <a:p>
            <a:pPr marL="343620" indent="-342900">
              <a:lnSpc>
                <a:spcPct val="8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Courier New" panose="02070309020205020404" pitchFamily="49" charset="0"/>
              <a:buChar char="o"/>
            </a:pP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6.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Взаємодія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медсестри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дошкільного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закладу з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дитячою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поліклінікою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.</a:t>
            </a:r>
            <a:endParaRPr lang="ru-RU" sz="2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CustomShape 1"/>
          <p:cNvSpPr/>
          <p:nvPr/>
        </p:nvSpPr>
        <p:spPr>
          <a:xfrm>
            <a:off x="152400" y="516060"/>
            <a:ext cx="12039600" cy="58155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i="1" strike="noStrike" spc="-1" dirty="0" smtClean="0">
                <a:solidFill>
                  <a:srgbClr val="FF0000"/>
                </a:solidFill>
                <a:latin typeface="Times New Roman"/>
                <a:ea typeface="DejaVu Sans"/>
              </a:rPr>
              <a:t>                                     </a:t>
            </a:r>
            <a:r>
              <a:rPr lang="ru-RU" sz="2800" b="1" i="1" strike="noStrike" spc="-1" dirty="0" err="1" smtClean="0">
                <a:solidFill>
                  <a:srgbClr val="FF0000"/>
                </a:solidFill>
                <a:latin typeface="Times New Roman"/>
                <a:ea typeface="DejaVu Sans"/>
              </a:rPr>
              <a:t>Організація</a:t>
            </a:r>
            <a:r>
              <a:rPr lang="ru-RU" sz="2800" b="1" i="1" strike="noStrike" spc="-1" dirty="0" smtClean="0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lang="ru-RU" sz="2800" b="1" i="1" strike="noStrike" spc="-1" dirty="0" err="1">
                <a:solidFill>
                  <a:srgbClr val="FF0000"/>
                </a:solidFill>
                <a:latin typeface="Times New Roman"/>
                <a:ea typeface="DejaVu Sans"/>
              </a:rPr>
              <a:t>харчування</a:t>
            </a:r>
            <a:r>
              <a:rPr lang="ru-RU" sz="2800" b="1" i="1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lang="ru-RU" sz="2800" b="1" i="1" strike="noStrike" spc="-1" dirty="0" err="1">
                <a:solidFill>
                  <a:srgbClr val="FF0000"/>
                </a:solidFill>
                <a:latin typeface="Times New Roman"/>
                <a:ea typeface="DejaVu Sans"/>
              </a:rPr>
              <a:t>дітей</a:t>
            </a:r>
            <a:r>
              <a:rPr lang="ru-RU" sz="2800" b="1" i="1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 у </a:t>
            </a:r>
            <a:r>
              <a:rPr lang="ru-RU" sz="2800" b="1" i="1" strike="noStrike" spc="-1" dirty="0" err="1" smtClean="0">
                <a:solidFill>
                  <a:srgbClr val="FF0000"/>
                </a:solidFill>
                <a:latin typeface="Times New Roman"/>
                <a:ea typeface="DejaVu Sans"/>
              </a:rPr>
              <a:t>дошкільному</a:t>
            </a:r>
            <a:endParaRPr lang="ru-RU" sz="2800" b="1" i="1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i="1" strike="noStrike" spc="-1" dirty="0" err="1" smtClean="0">
                <a:solidFill>
                  <a:srgbClr val="FF0000"/>
                </a:solidFill>
                <a:latin typeface="Times New Roman"/>
                <a:ea typeface="DejaVu Sans"/>
              </a:rPr>
              <a:t>закладі</a:t>
            </a:r>
            <a:r>
              <a:rPr lang="ru-RU" sz="2800" b="1" i="1" strike="noStrike" spc="-1" dirty="0" smtClean="0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lang="ru-RU" sz="2800" b="1" i="1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у </a:t>
            </a:r>
            <a:r>
              <a:rPr lang="ru-RU" sz="2800" b="1" i="1" strike="noStrike" spc="-1" dirty="0" smtClean="0">
                <a:solidFill>
                  <a:srgbClr val="FF0000"/>
                </a:solidFill>
                <a:latin typeface="Times New Roman"/>
                <a:ea typeface="DejaVu Sans"/>
              </a:rPr>
              <a:t>2021/2022 </a:t>
            </a:r>
            <a:r>
              <a:rPr lang="ru-RU" sz="2800" b="1" i="1" strike="noStrike" spc="-1" dirty="0" err="1">
                <a:solidFill>
                  <a:srgbClr val="FF0000"/>
                </a:solidFill>
                <a:latin typeface="Times New Roman"/>
                <a:ea typeface="DejaVu Sans"/>
              </a:rPr>
              <a:t>навчальному</a:t>
            </a:r>
            <a:r>
              <a:rPr lang="ru-RU" sz="2800" b="1" i="1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 році</a:t>
            </a:r>
            <a:endParaRPr lang="ru-RU" sz="2800" b="1" i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наявності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двотижневе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перспективне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меню;</a:t>
            </a:r>
            <a:endParaRPr lang="ru-RU" sz="2400" b="0" strike="noStrike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натуральні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норми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харчування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дітей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по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основним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продуктам, в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цілому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виконуються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Clr>
                <a:srgbClr val="FF0000"/>
              </a:buClr>
            </a:pP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   (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середньому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на 80%);</a:t>
            </a:r>
            <a:endParaRPr lang="ru-RU" sz="2400" b="0" strike="noStrike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складена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картотека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страв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(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картки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–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розкладки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)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згідно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Інструкції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з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організації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харчування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;</a:t>
            </a:r>
            <a:endParaRPr lang="ru-RU" sz="2400" b="0" strike="noStrike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меню стало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більш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різноманітним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за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рахунок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введення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нових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овочевих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страв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салатів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 </a:t>
            </a:r>
            <a:endParaRPr lang="ru-RU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Clr>
                <a:srgbClr val="FF0000"/>
              </a:buClr>
            </a:pP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    </a:t>
            </a:r>
            <a:r>
              <a:rPr lang="ru-RU" sz="2400" b="0" strike="noStrike" spc="-1" dirty="0" err="1" smtClean="0">
                <a:solidFill>
                  <a:srgbClr val="000000"/>
                </a:solidFill>
                <a:latin typeface="Times New Roman"/>
                <a:ea typeface="DejaVu Sans"/>
              </a:rPr>
              <a:t>виробів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з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тіста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;</a:t>
            </a:r>
            <a:endParaRPr lang="ru-RU" sz="2400" b="0" strike="noStrike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враховано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безкоштовне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харчування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дітей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 smtClean="0">
                <a:solidFill>
                  <a:srgbClr val="000000"/>
                </a:solidFill>
                <a:latin typeface="Times New Roman"/>
                <a:ea typeface="DejaVu Sans"/>
              </a:rPr>
              <a:t>пільгового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контингенту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: у 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2020/2021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навчальному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 smtClean="0">
                <a:solidFill>
                  <a:srgbClr val="000000"/>
                </a:solidFill>
                <a:latin typeface="Times New Roman"/>
                <a:ea typeface="DejaVu Sans"/>
              </a:rPr>
              <a:t>році</a:t>
            </a:r>
            <a:endParaRPr lang="ru-RU" sz="2400" b="0" strike="noStrike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400" b="0" strike="noStrike" spc="-1" dirty="0" err="1" smtClean="0">
                <a:solidFill>
                  <a:srgbClr val="000000"/>
                </a:solidFill>
                <a:latin typeface="Times New Roman"/>
                <a:ea typeface="DejaVu Sans"/>
              </a:rPr>
              <a:t>сервірування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столів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відповідає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сучасним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вимогам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замінено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посуд в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усіх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групах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;</a:t>
            </a:r>
            <a:endParaRPr lang="ru-RU" sz="2400" b="0" strike="noStrike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оплата батьками за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харчування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дітей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у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закладі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проводиться, в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цілому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своєчасно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 </a:t>
            </a:r>
            <a:r>
              <a:rPr lang="ru-RU" sz="2400" b="0" strike="noStrike" spc="-1" dirty="0" err="1" smtClean="0">
                <a:solidFill>
                  <a:srgbClr val="000000"/>
                </a:solidFill>
                <a:latin typeface="Times New Roman"/>
                <a:ea typeface="DejaVu Sans"/>
              </a:rPr>
              <a:t>питання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оплати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контролюється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щомісяця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endParaRPr lang="ru-RU" sz="2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CustomShape 1"/>
          <p:cNvSpPr/>
          <p:nvPr/>
        </p:nvSpPr>
        <p:spPr>
          <a:xfrm>
            <a:off x="2391660" y="1043594"/>
            <a:ext cx="10143240" cy="11281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47500" lnSpcReduction="20000"/>
          </a:bodyPr>
          <a:lstStyle/>
          <a:p>
            <a:pPr algn="ctr">
              <a:lnSpc>
                <a:spcPct val="100000"/>
              </a:lnSpc>
            </a:pPr>
            <a:r>
              <a:rPr lang="ru-RU" sz="7600" b="1" i="1" u="sng" strike="noStrike" spc="-1" dirty="0" err="1">
                <a:solidFill>
                  <a:srgbClr val="FF0000"/>
                </a:solidFill>
                <a:latin typeface="Times New Roman"/>
              </a:rPr>
              <a:t>Вартість</a:t>
            </a:r>
            <a:r>
              <a:rPr lang="ru-RU" sz="7600" b="1" i="1" u="sng" strike="noStrike" spc="-1" dirty="0">
                <a:solidFill>
                  <a:srgbClr val="FF0000"/>
                </a:solidFill>
                <a:latin typeface="Times New Roman"/>
              </a:rPr>
              <a:t> за  </a:t>
            </a:r>
            <a:r>
              <a:rPr lang="ru-RU" sz="7600" b="1" i="1" u="sng" strike="noStrike" spc="-1" dirty="0" err="1">
                <a:solidFill>
                  <a:srgbClr val="FF0000"/>
                </a:solidFill>
                <a:latin typeface="Times New Roman"/>
              </a:rPr>
              <a:t>харчування</a:t>
            </a:r>
            <a:r>
              <a:rPr lang="ru-RU" sz="7600" b="1" i="1" u="sng" strike="noStrike" spc="-1" dirty="0">
                <a:solidFill>
                  <a:srgbClr val="FF0000"/>
                </a:solidFill>
                <a:latin typeface="Times New Roman"/>
              </a:rPr>
              <a:t> з 01 </a:t>
            </a:r>
            <a:r>
              <a:rPr lang="ru-RU" sz="7600" b="1" i="1" u="sng" strike="noStrike" spc="-1" dirty="0" err="1">
                <a:solidFill>
                  <a:srgbClr val="FF0000"/>
                </a:solidFill>
                <a:latin typeface="Times New Roman"/>
              </a:rPr>
              <a:t>січня</a:t>
            </a:r>
            <a:r>
              <a:rPr lang="ru-RU" sz="7600" b="1" i="1" u="sng" strike="noStrike" spc="-1" dirty="0">
                <a:solidFill>
                  <a:srgbClr val="FF0000"/>
                </a:solidFill>
                <a:latin typeface="Times New Roman"/>
              </a:rPr>
              <a:t> 2021 року </a:t>
            </a:r>
            <a:r>
              <a:rPr u="sng" dirty="0"/>
              <a:t/>
            </a:r>
            <a:br>
              <a:rPr u="sng" dirty="0"/>
            </a:br>
            <a:endParaRPr lang="ru-RU" sz="4000" b="0" u="sng" strike="noStrike" spc="-1" dirty="0">
              <a:latin typeface="Arial"/>
            </a:endParaRPr>
          </a:p>
        </p:txBody>
      </p:sp>
      <p:sp>
        <p:nvSpPr>
          <p:cNvPr id="341" name="CustomShape 2"/>
          <p:cNvSpPr/>
          <p:nvPr/>
        </p:nvSpPr>
        <p:spPr>
          <a:xfrm>
            <a:off x="439035" y="1792320"/>
            <a:ext cx="11038590" cy="41417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just"/>
            <a:endParaRPr lang="ru-RU" sz="1400" b="1" i="1" strike="noStrike" spc="-1" dirty="0">
              <a:solidFill>
                <a:srgbClr val="FF0000"/>
              </a:solidFill>
              <a:latin typeface="Arial"/>
            </a:endParaRPr>
          </a:p>
          <a:p>
            <a:pPr marL="457200" indent="-457200" algn="just">
              <a:buFontTx/>
              <a:buChar char="-"/>
            </a:pP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•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раннього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віку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 грн. (14,00 грн.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міського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бюджету та 21,00 грн. батьки (з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додаванням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10% на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оздоровчий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 грн. (16,00 грн.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міського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бюджету та 24,00 грн. батьки (з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додаванням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10% на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оздоровчий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 40 % за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сплачується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міського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бюджету </a:t>
            </a:r>
            <a:endParaRPr lang="ru-RU" sz="2400" b="0" strike="noStrike" spc="-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ru-RU" sz="2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CustomShape 1"/>
          <p:cNvSpPr/>
          <p:nvPr/>
        </p:nvSpPr>
        <p:spPr>
          <a:xfrm>
            <a:off x="2753318" y="528120"/>
            <a:ext cx="8596080" cy="132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5400" b="1" i="1" strike="noStrike" spc="-1" dirty="0" err="1">
                <a:solidFill>
                  <a:srgbClr val="FF0000"/>
                </a:solidFill>
                <a:latin typeface="Times New Roman"/>
              </a:rPr>
              <a:t>Організація</a:t>
            </a:r>
            <a:r>
              <a:rPr lang="ru-RU" sz="54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5400" b="1" i="1" strike="noStrike" spc="-1" dirty="0" err="1">
                <a:solidFill>
                  <a:srgbClr val="FF0000"/>
                </a:solidFill>
                <a:latin typeface="Times New Roman"/>
              </a:rPr>
              <a:t>харчування</a:t>
            </a:r>
            <a:endParaRPr lang="ru-RU" sz="5400" b="0" i="1" strike="noStrike" spc="-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636" y="1559977"/>
            <a:ext cx="3595475" cy="47272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86018" y="2214716"/>
            <a:ext cx="4658911" cy="34861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CustomShape 1"/>
          <p:cNvSpPr/>
          <p:nvPr/>
        </p:nvSpPr>
        <p:spPr>
          <a:xfrm>
            <a:off x="466200" y="241920"/>
            <a:ext cx="2508840" cy="4754520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>
              <a:fillRect t="5252"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6" name="CustomShape 2"/>
          <p:cNvSpPr/>
          <p:nvPr/>
        </p:nvSpPr>
        <p:spPr>
          <a:xfrm>
            <a:off x="6762600" y="241920"/>
            <a:ext cx="2316240" cy="4754520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 l="2528"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7" name="CustomShape 3"/>
          <p:cNvSpPr/>
          <p:nvPr/>
        </p:nvSpPr>
        <p:spPr>
          <a:xfrm>
            <a:off x="3231360" y="1171800"/>
            <a:ext cx="3428280" cy="5369760"/>
          </a:xfrm>
          <a:prstGeom prst="roundRect">
            <a:avLst>
              <a:gd name="adj" fmla="val 16667"/>
            </a:avLst>
          </a:prstGeom>
          <a:blipFill rotWithShape="0">
            <a:blip r:embed="rId4"/>
            <a:stretch>
              <a:fillRect t="13141" b="8540"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8" name="CustomShape 4"/>
          <p:cNvSpPr/>
          <p:nvPr/>
        </p:nvSpPr>
        <p:spPr>
          <a:xfrm>
            <a:off x="9335160" y="1171800"/>
            <a:ext cx="2684520" cy="5369760"/>
          </a:xfrm>
          <a:prstGeom prst="roundRect">
            <a:avLst>
              <a:gd name="adj" fmla="val 16667"/>
            </a:avLst>
          </a:prstGeom>
          <a:blipFill rotWithShape="0">
            <a:blip r:embed="rId5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366" y="1168652"/>
            <a:ext cx="2927730" cy="21907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757" y="476250"/>
            <a:ext cx="3596193" cy="26909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976" y="3359401"/>
            <a:ext cx="3829050" cy="28651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090" y="3813875"/>
            <a:ext cx="4068185" cy="3044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CustomShape 1"/>
          <p:cNvSpPr/>
          <p:nvPr/>
        </p:nvSpPr>
        <p:spPr>
          <a:xfrm>
            <a:off x="3086985" y="733305"/>
            <a:ext cx="8596080" cy="132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i="1" strike="noStrike" spc="-1" dirty="0" err="1">
                <a:solidFill>
                  <a:srgbClr val="FF0000"/>
                </a:solidFill>
                <a:latin typeface="Times New Roman"/>
              </a:rPr>
              <a:t>Навчально-виховна</a:t>
            </a: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</a:rPr>
              <a:t> робота у </a:t>
            </a:r>
            <a:r>
              <a:rPr lang="ru-RU" sz="3600" b="1" i="1" strike="noStrike" spc="-1" dirty="0" err="1">
                <a:solidFill>
                  <a:srgbClr val="FF0000"/>
                </a:solidFill>
                <a:latin typeface="Times New Roman"/>
              </a:rPr>
              <a:t>закладі</a:t>
            </a: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600" b="1" i="1" strike="noStrike" spc="-1" dirty="0" err="1">
                <a:solidFill>
                  <a:srgbClr val="FF0000"/>
                </a:solidFill>
                <a:latin typeface="Times New Roman"/>
              </a:rPr>
              <a:t>дошкільної</a:t>
            </a: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600" b="1" i="1" strike="noStrike" spc="-1" dirty="0" err="1">
                <a:solidFill>
                  <a:srgbClr val="FF0000"/>
                </a:solidFill>
                <a:latin typeface="Times New Roman"/>
              </a:rPr>
              <a:t>освіти</a:t>
            </a:r>
            <a:r>
              <a:rPr dirty="0"/>
              <a:t/>
            </a:r>
            <a:br>
              <a:rPr dirty="0"/>
            </a:br>
            <a:endParaRPr lang="ru-RU" sz="3600" b="0" strike="noStrike" spc="-1" dirty="0">
              <a:latin typeface="Arial"/>
            </a:endParaRPr>
          </a:p>
        </p:txBody>
      </p:sp>
      <p:sp>
        <p:nvSpPr>
          <p:cNvPr id="354" name="CustomShape 2"/>
          <p:cNvSpPr/>
          <p:nvPr/>
        </p:nvSpPr>
        <p:spPr>
          <a:xfrm>
            <a:off x="825450" y="2263695"/>
            <a:ext cx="11023650" cy="34703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80000"/>
              </a:lnSpc>
              <a:spcBef>
                <a:spcPts val="1001"/>
              </a:spcBef>
            </a:pP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   </a:t>
            </a:r>
            <a:r>
              <a:rPr lang="ru-RU" sz="3200" b="1" u="sng" strike="noStrike" spc="-1" dirty="0" err="1">
                <a:solidFill>
                  <a:srgbClr val="404040"/>
                </a:solidFill>
                <a:latin typeface="Times New Roman"/>
              </a:rPr>
              <a:t>Зміст</a:t>
            </a:r>
            <a:r>
              <a:rPr lang="ru-RU" sz="3200" b="1" u="sng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u="sng" strike="noStrike" spc="-1" dirty="0" err="1">
                <a:solidFill>
                  <a:srgbClr val="404040"/>
                </a:solidFill>
                <a:latin typeface="Times New Roman"/>
              </a:rPr>
              <a:t>методичної</a:t>
            </a:r>
            <a:r>
              <a:rPr lang="ru-RU" sz="3200" b="1" u="sng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u="sng" strike="noStrike" spc="-1" dirty="0" err="1">
                <a:solidFill>
                  <a:srgbClr val="404040"/>
                </a:solidFill>
                <a:latin typeface="Times New Roman"/>
              </a:rPr>
              <a:t>роботи</a:t>
            </a:r>
            <a:r>
              <a:rPr lang="ru-RU" sz="3200" b="1" u="sng" strike="noStrike" spc="-1" dirty="0">
                <a:solidFill>
                  <a:srgbClr val="404040"/>
                </a:solidFill>
                <a:latin typeface="Times New Roman"/>
              </a:rPr>
              <a:t> в </a:t>
            </a:r>
            <a:r>
              <a:rPr lang="ru-RU" sz="3200" b="1" u="sng" strike="noStrike" spc="-1" dirty="0" err="1">
                <a:solidFill>
                  <a:srgbClr val="404040"/>
                </a:solidFill>
                <a:latin typeface="Times New Roman"/>
              </a:rPr>
              <a:t>закладі</a:t>
            </a:r>
            <a:r>
              <a:rPr lang="ru-RU" sz="3200" b="1" u="sng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u="sng" strike="noStrike" spc="-1" dirty="0" err="1">
                <a:solidFill>
                  <a:srgbClr val="404040"/>
                </a:solidFill>
                <a:latin typeface="Times New Roman"/>
              </a:rPr>
              <a:t>будується</a:t>
            </a:r>
            <a:r>
              <a:rPr lang="ru-RU" sz="3200" b="1" u="sng" strike="noStrike" spc="-1" dirty="0">
                <a:solidFill>
                  <a:srgbClr val="404040"/>
                </a:solidFill>
                <a:latin typeface="Times New Roman"/>
              </a:rPr>
              <a:t> на </a:t>
            </a:r>
            <a:r>
              <a:rPr lang="ru-RU" sz="3200" b="1" u="sng" strike="noStrike" spc="-1" dirty="0" err="1" smtClean="0">
                <a:solidFill>
                  <a:srgbClr val="404040"/>
                </a:solidFill>
                <a:latin typeface="Times New Roman"/>
              </a:rPr>
              <a:t>основі</a:t>
            </a:r>
            <a:r>
              <a:rPr lang="ru-RU" sz="3200" b="1" u="sng" strike="noStrike" spc="-1" dirty="0" smtClean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i="1" u="sng" strike="noStrike" spc="-1" dirty="0" smtClean="0">
                <a:solidFill>
                  <a:srgbClr val="404040"/>
                </a:solidFill>
                <a:latin typeface="Times New Roman"/>
              </a:rPr>
              <a:t>: </a:t>
            </a:r>
            <a:endParaRPr lang="ru-RU" sz="3200" b="0" i="1" u="sng" strike="noStrike" spc="-1" dirty="0">
              <a:latin typeface="Arial"/>
            </a:endParaRPr>
          </a:p>
          <a:p>
            <a:pPr marL="457920" indent="-457200">
              <a:lnSpc>
                <a:spcPct val="8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державних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документів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про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освіту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,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науково-педагогічних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досліджень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,</a:t>
            </a:r>
            <a:endParaRPr lang="ru-RU" sz="2800" b="1" strike="noStrike" spc="-1" dirty="0">
              <a:latin typeface="Arial"/>
            </a:endParaRPr>
          </a:p>
          <a:p>
            <a:pPr marL="457920" indent="-457200">
              <a:lnSpc>
                <a:spcPct val="8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sz="2800" b="1" strike="noStrike" spc="-1" dirty="0" err="1" smtClean="0">
                <a:solidFill>
                  <a:srgbClr val="404040"/>
                </a:solidFill>
                <a:latin typeface="Times New Roman"/>
              </a:rPr>
              <a:t>навчальних</a:t>
            </a:r>
            <a:r>
              <a:rPr lang="ru-RU" sz="2800" b="1" strike="noStrike" spc="-1" dirty="0" smtClean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планів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, </a:t>
            </a:r>
            <a:endParaRPr lang="ru-RU" sz="2800" b="1" strike="noStrike" spc="-1" dirty="0">
              <a:latin typeface="Arial"/>
            </a:endParaRPr>
          </a:p>
          <a:p>
            <a:pPr marL="457920" indent="-457200">
              <a:lnSpc>
                <a:spcPct val="8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програм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, </a:t>
            </a:r>
            <a:endParaRPr lang="ru-RU" sz="2800" b="1" strike="noStrike" spc="-1" dirty="0">
              <a:latin typeface="Arial"/>
            </a:endParaRPr>
          </a:p>
          <a:p>
            <a:pPr marL="457920" indent="-457200">
              <a:lnSpc>
                <a:spcPct val="8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новинок психолого-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педагогічної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літератури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,</a:t>
            </a:r>
            <a:endParaRPr lang="ru-RU" sz="2800" b="1" strike="noStrike" spc="-1" dirty="0">
              <a:latin typeface="Arial"/>
            </a:endParaRPr>
          </a:p>
          <a:p>
            <a:pPr marL="457920" indent="-457200">
              <a:lnSpc>
                <a:spcPct val="8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інструктивно-методичних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матеріалів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з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проблеми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організації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методичної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роботи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,</a:t>
            </a:r>
            <a:endParaRPr lang="ru-RU" sz="2800" b="1" strike="noStrike" spc="-1" dirty="0">
              <a:latin typeface="Arial"/>
            </a:endParaRPr>
          </a:p>
          <a:p>
            <a:pPr marL="457920" indent="-457200">
              <a:lnSpc>
                <a:spcPct val="8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sz="2800" b="1" strike="noStrike" spc="-1" dirty="0" err="1" smtClean="0">
                <a:solidFill>
                  <a:srgbClr val="404040"/>
                </a:solidFill>
                <a:latin typeface="Times New Roman"/>
              </a:rPr>
              <a:t>інформації</a:t>
            </a:r>
            <a:r>
              <a:rPr lang="ru-RU" sz="2800" b="1" strike="noStrike" spc="-1" dirty="0" smtClean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про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перспективний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педагогічний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</a:rPr>
              <a:t>досвід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. </a:t>
            </a:r>
            <a:endParaRPr lang="ru-RU" sz="2800" b="1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ru-RU" sz="32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CustomShape 1"/>
          <p:cNvSpPr/>
          <p:nvPr/>
        </p:nvSpPr>
        <p:spPr>
          <a:xfrm>
            <a:off x="1285876" y="1329105"/>
            <a:ext cx="10487024" cy="48306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Освітній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процес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дошкільного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закладу 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забезпечує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перехід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на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нову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сучасну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модель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виховання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та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навчання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дітей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виконує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такі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функції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:</a:t>
            </a:r>
            <a:endParaRPr lang="ru-RU" sz="2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•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соціальну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: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соціальний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захист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та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адаптація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дітей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;</a:t>
            </a:r>
            <a:endParaRPr lang="ru-RU" sz="2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•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оздоровчу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: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охорона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та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зміцнення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здоров'я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дітей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;</a:t>
            </a:r>
            <a:endParaRPr lang="ru-RU" sz="2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•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освітню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: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навчання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та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виховання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дітей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;</a:t>
            </a:r>
            <a:endParaRPr lang="ru-RU" sz="2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• культурно-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розважальну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: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змістовне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дозвілля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дітей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;</a:t>
            </a:r>
            <a:endParaRPr lang="ru-RU" sz="2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•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просвітницьку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: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психолого-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педагогічна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просвіта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батьків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endParaRPr lang="ru-RU" sz="2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В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освітній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діяльності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дошкільний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заклад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керується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:</a:t>
            </a:r>
            <a:endParaRPr lang="ru-RU" sz="2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•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Базовим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компонентом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дошкільної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освіти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в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Україні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2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•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освітньою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програмою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для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дітей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від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2 до 7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років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«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Дитина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», «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Впевнений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Старт»</a:t>
            </a:r>
            <a:endParaRPr lang="ru-RU" sz="2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CustomShape 1"/>
          <p:cNvSpPr/>
          <p:nvPr/>
        </p:nvSpPr>
        <p:spPr>
          <a:xfrm>
            <a:off x="2124960" y="800700"/>
            <a:ext cx="8596080" cy="84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i="1" strike="noStrike" spc="-1" dirty="0" err="1">
                <a:solidFill>
                  <a:srgbClr val="FF0000"/>
                </a:solidFill>
                <a:uFillTx/>
                <a:latin typeface="Times New Roman"/>
              </a:rPr>
              <a:t>Завдання</a:t>
            </a:r>
            <a:r>
              <a:rPr lang="ru-RU" sz="4400" b="1" i="1" strike="noStrike" spc="-1" dirty="0">
                <a:solidFill>
                  <a:srgbClr val="FF0000"/>
                </a:solidFill>
                <a:uFillTx/>
                <a:latin typeface="Times New Roman"/>
              </a:rPr>
              <a:t> </a:t>
            </a:r>
            <a:r>
              <a:rPr lang="ru-RU" sz="4400" b="1" i="1" strike="noStrike" spc="-1" dirty="0" err="1">
                <a:solidFill>
                  <a:srgbClr val="FF0000"/>
                </a:solidFill>
                <a:uFillTx/>
                <a:latin typeface="Times New Roman"/>
              </a:rPr>
              <a:t>звітування</a:t>
            </a:r>
            <a:r>
              <a:rPr lang="ru-RU" sz="44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endParaRPr lang="ru-RU" sz="4400" b="1" i="1" strike="noStrike" spc="-1" dirty="0">
              <a:latin typeface="Arial"/>
            </a:endParaRPr>
          </a:p>
        </p:txBody>
      </p:sp>
      <p:sp>
        <p:nvSpPr>
          <p:cNvPr id="264" name="CustomShape 2"/>
          <p:cNvSpPr/>
          <p:nvPr/>
        </p:nvSpPr>
        <p:spPr>
          <a:xfrm>
            <a:off x="381884" y="1724700"/>
            <a:ext cx="11705341" cy="4582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86470" indent="-285750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</a:pPr>
            <a:r>
              <a:rPr lang="x-none" sz="3600" b="1" strike="noStrike" spc="-1" dirty="0" smtClean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strike="noStrike" spc="-1" dirty="0" err="1" smtClean="0">
                <a:solidFill>
                  <a:srgbClr val="404040"/>
                </a:solidFill>
                <a:latin typeface="Times New Roman"/>
              </a:rPr>
              <a:t>Забезпечити</a:t>
            </a:r>
            <a:r>
              <a:rPr lang="ru-RU" sz="3600" b="1" strike="noStrike" spc="-1" dirty="0" smtClean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прозорість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,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відкритість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і </a:t>
            </a:r>
            <a:r>
              <a:rPr lang="x-none" sz="3600" b="1" strike="noStrike" spc="-1" dirty="0" smtClean="0">
                <a:solidFill>
                  <a:srgbClr val="404040"/>
                </a:solidFill>
                <a:latin typeface="Times New Roman"/>
              </a:rPr>
              <a:t>д</a:t>
            </a:r>
            <a:r>
              <a:rPr lang="ru-RU" sz="3600" b="1" strike="noStrike" spc="-1" dirty="0" err="1" smtClean="0">
                <a:solidFill>
                  <a:srgbClr val="404040"/>
                </a:solidFill>
                <a:latin typeface="Times New Roman"/>
              </a:rPr>
              <a:t>емокра</a:t>
            </a:r>
            <a:r>
              <a:rPr lang="x-none" sz="3600" b="1" spc="-1" dirty="0">
                <a:solidFill>
                  <a:srgbClr val="404040"/>
                </a:solidFill>
                <a:latin typeface="Times New Roman"/>
              </a:rPr>
              <a:t>-</a:t>
            </a:r>
            <a:r>
              <a:rPr lang="ru-RU" sz="3600" b="1" strike="noStrike" spc="-1" dirty="0" err="1" smtClean="0">
                <a:solidFill>
                  <a:srgbClr val="404040"/>
                </a:solidFill>
                <a:latin typeface="Times New Roman"/>
              </a:rPr>
              <a:t>тичність</a:t>
            </a:r>
            <a:r>
              <a:rPr lang="ru-RU" sz="3600" b="1" strike="noStrike" spc="-1" dirty="0" smtClean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управління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навчальним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закладом</a:t>
            </a:r>
            <a:r>
              <a:rPr lang="ru-RU" sz="3600" b="1" strike="noStrike" spc="-1" dirty="0" smtClean="0">
                <a:solidFill>
                  <a:srgbClr val="404040"/>
                </a:solidFill>
                <a:latin typeface="Times New Roman"/>
              </a:rPr>
              <a:t>.</a:t>
            </a:r>
            <a:endParaRPr lang="x-none" sz="3600" b="1" strike="noStrike" spc="-1" dirty="0" smtClean="0">
              <a:solidFill>
                <a:srgbClr val="404040"/>
              </a:solidFill>
              <a:latin typeface="Times New Roman"/>
            </a:endParaRPr>
          </a:p>
          <a:p>
            <a:pPr marL="286470" indent="-285750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3600" b="1" strike="noStrike" spc="-1" dirty="0" smtClean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Стимулювати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вплив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громадськості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на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прийняття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та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виконання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керівником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відповідних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рішень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у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сфері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управління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600" b="1" strike="noStrike" spc="-1" dirty="0" err="1">
                <a:solidFill>
                  <a:srgbClr val="404040"/>
                </a:solidFill>
                <a:latin typeface="Times New Roman"/>
              </a:rPr>
              <a:t>навчальним</a:t>
            </a:r>
            <a:r>
              <a:rPr lang="ru-RU" sz="3600" b="1" strike="noStrike" spc="-1" dirty="0">
                <a:solidFill>
                  <a:srgbClr val="404040"/>
                </a:solidFill>
                <a:latin typeface="Times New Roman"/>
              </a:rPr>
              <a:t> закладом </a:t>
            </a:r>
            <a:endParaRPr lang="ru-RU" sz="3600" b="1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</a:pPr>
            <a:endParaRPr lang="ru-RU" sz="3600" b="1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CustomShape 1"/>
          <p:cNvSpPr/>
          <p:nvPr/>
        </p:nvSpPr>
        <p:spPr>
          <a:xfrm>
            <a:off x="3338895" y="564270"/>
            <a:ext cx="8538780" cy="10454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i="1" strike="noStrike" spc="-1" dirty="0" err="1">
                <a:latin typeface="Times New Roman"/>
              </a:rPr>
              <a:t>Пізнавально</a:t>
            </a:r>
            <a:r>
              <a:rPr lang="ru-RU" sz="3600" b="1" i="1" strike="noStrike" spc="-1" dirty="0">
                <a:latin typeface="Times New Roman"/>
              </a:rPr>
              <a:t> – </a:t>
            </a:r>
            <a:r>
              <a:rPr lang="ru-RU" sz="3600" b="1" i="1" strike="noStrike" spc="-1" dirty="0" err="1">
                <a:latin typeface="Times New Roman"/>
              </a:rPr>
              <a:t>дослідницька</a:t>
            </a:r>
            <a:r>
              <a:rPr lang="ru-RU" sz="3600" b="1" i="1" strike="noStrike" spc="-1" dirty="0">
                <a:latin typeface="Times New Roman"/>
              </a:rPr>
              <a:t> </a:t>
            </a:r>
            <a:r>
              <a:rPr lang="ru-RU" sz="3600" b="1" i="1" strike="noStrike" spc="-1" dirty="0" err="1">
                <a:latin typeface="Times New Roman"/>
              </a:rPr>
              <a:t>діяльність</a:t>
            </a:r>
            <a:endParaRPr lang="ru-RU" sz="3600" b="0" i="1" strike="noStrike" spc="-1" dirty="0">
              <a:latin typeface="Arial"/>
            </a:endParaRPr>
          </a:p>
        </p:txBody>
      </p:sp>
      <p:sp>
        <p:nvSpPr>
          <p:cNvPr id="357" name="CustomShape 2"/>
          <p:cNvSpPr/>
          <p:nvPr/>
        </p:nvSpPr>
        <p:spPr>
          <a:xfrm>
            <a:off x="433479" y="677395"/>
            <a:ext cx="1919195" cy="4075579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>
              <a:fillRect t="19525" b="13608"/>
            </a:stretch>
          </a:blip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8" name="CustomShape 3"/>
          <p:cNvSpPr/>
          <p:nvPr/>
        </p:nvSpPr>
        <p:spPr>
          <a:xfrm>
            <a:off x="9383982" y="3391753"/>
            <a:ext cx="2198417" cy="3723421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 t="7504" b="16803"/>
            </a:stretch>
          </a:blip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453" y="1263544"/>
            <a:ext cx="3194851" cy="23961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435" y="3659682"/>
            <a:ext cx="2419350" cy="2768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CustomShape 1"/>
          <p:cNvSpPr/>
          <p:nvPr/>
        </p:nvSpPr>
        <p:spPr>
          <a:xfrm>
            <a:off x="619125" y="119147"/>
            <a:ext cx="11182350" cy="67388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                         </a:t>
            </a:r>
          </a:p>
          <a:p>
            <a:pPr algn="ctr">
              <a:lnSpc>
                <a:spcPct val="100000"/>
              </a:lnSpc>
            </a:pPr>
            <a:r>
              <a:rPr lang="ru-RU" sz="3600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3600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                         </a:t>
            </a:r>
            <a:r>
              <a:rPr lang="ru-RU" sz="3600" b="0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СПІЛЬНА </a:t>
            </a:r>
            <a:r>
              <a:rPr lang="ru-RU" sz="3600" b="0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РОБОТА ЗАКЛАДУ І СІМ’Ї: </a:t>
            </a:r>
            <a:endParaRPr lang="ru-RU" sz="3600" b="0" strike="noStrike" spc="-1" dirty="0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загальні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збори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;</a:t>
            </a:r>
            <a:endParaRPr lang="ru-RU" sz="2400" b="0" strike="noStrike" spc="-1" dirty="0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засідання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Ради закладу;</a:t>
            </a:r>
            <a:endParaRPr lang="ru-RU" sz="2400" b="0" strike="noStrike" spc="-1" dirty="0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групові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батьківські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збори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;  </a:t>
            </a:r>
            <a:endParaRPr lang="ru-RU" sz="2400" b="0" strike="noStrike" spc="-1" dirty="0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групові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консультації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;</a:t>
            </a:r>
            <a:endParaRPr lang="ru-RU" sz="2400" b="0" strike="noStrike" spc="-1" dirty="0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індивідуальні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консультації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;</a:t>
            </a:r>
            <a:endParaRPr lang="ru-RU" sz="24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 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інші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форми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роботи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:</a:t>
            </a:r>
            <a:endParaRPr lang="ru-RU" sz="2400" b="0" strike="noStrike" spc="-1" dirty="0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дні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відкритих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дверей (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організація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харчування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), </a:t>
            </a:r>
            <a:endParaRPr lang="ru-RU" sz="2400" b="0" strike="noStrike" spc="-1" dirty="0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ознайомлення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батьків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з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успіхами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дітей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(з результатами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звуковимови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антропометричними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даними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діагностування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групи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),</a:t>
            </a:r>
            <a:endParaRPr lang="ru-RU" sz="2400" b="0" strike="noStrike" spc="-1" dirty="0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змінна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інформація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в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куточку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для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батьків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endParaRPr lang="ru-RU" sz="2400" b="0" strike="noStrike" spc="-1" dirty="0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презентація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папок –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пересувок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з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безпеки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життєдіяльності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, з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фізичного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та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мовленнєвого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розвитку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;</a:t>
            </a:r>
            <a:endParaRPr lang="ru-RU" sz="2400" b="0" strike="noStrike" spc="-1" dirty="0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залучення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батьків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до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участі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в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спортивних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змаганнях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виставках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обладнання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ігрових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зон,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підготовка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до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дитячих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свят,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допомога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у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благоустрої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приміщень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закладу.</a:t>
            </a:r>
            <a:endParaRPr lang="ru-RU" sz="2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ustomShape 1"/>
          <p:cNvSpPr/>
          <p:nvPr/>
        </p:nvSpPr>
        <p:spPr>
          <a:xfrm>
            <a:off x="915345" y="821775"/>
            <a:ext cx="11486266" cy="14698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b="1" strike="noStrike" spc="-1" dirty="0" smtClean="0">
                <a:solidFill>
                  <a:srgbClr val="FF0000"/>
                </a:solidFill>
                <a:latin typeface="Times New Roman"/>
              </a:rPr>
              <a:t>                   </a:t>
            </a:r>
            <a:r>
              <a:rPr lang="ru-RU" sz="3600" b="1" strike="noStrike" spc="-1" dirty="0" err="1" smtClean="0">
                <a:solidFill>
                  <a:srgbClr val="FF0000"/>
                </a:solidFill>
                <a:latin typeface="Times New Roman"/>
              </a:rPr>
              <a:t>Дотримання</a:t>
            </a:r>
            <a:r>
              <a:rPr lang="ru-RU" sz="3600" b="1" strike="noStrike" spc="-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600" b="1" strike="noStrike" spc="-1" dirty="0">
                <a:solidFill>
                  <a:srgbClr val="FF0000"/>
                </a:solidFill>
                <a:latin typeface="Times New Roman"/>
              </a:rPr>
              <a:t>норм </a:t>
            </a:r>
            <a:r>
              <a:rPr lang="ru-RU" sz="3600" b="1" strike="noStrike" spc="-1" dirty="0" err="1">
                <a:solidFill>
                  <a:srgbClr val="FF0000"/>
                </a:solidFill>
                <a:latin typeface="Times New Roman"/>
              </a:rPr>
              <a:t>техніки</a:t>
            </a:r>
            <a:r>
              <a:rPr lang="ru-RU" sz="3600" b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600" b="1" strike="noStrike" spc="-1" dirty="0" err="1" smtClean="0">
                <a:solidFill>
                  <a:srgbClr val="FF0000"/>
                </a:solidFill>
                <a:latin typeface="Times New Roman"/>
              </a:rPr>
              <a:t>безпеки</a:t>
            </a:r>
            <a:r>
              <a:rPr lang="ru-RU" sz="3600" b="1" strike="noStrike" spc="-1" dirty="0" smtClean="0">
                <a:solidFill>
                  <a:srgbClr val="FF0000"/>
                </a:solidFill>
                <a:latin typeface="Times New Roman"/>
              </a:rPr>
              <a:t> в ДНЗ.  </a:t>
            </a:r>
          </a:p>
          <a:p>
            <a:pPr>
              <a:lnSpc>
                <a:spcPct val="100000"/>
              </a:lnSpc>
            </a:pPr>
            <a:r>
              <a:rPr lang="ru-RU" sz="3600" b="1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600" b="1" spc="-1" dirty="0" smtClean="0">
                <a:solidFill>
                  <a:srgbClr val="FF0000"/>
                </a:solidFill>
                <a:latin typeface="Times New Roman"/>
              </a:rPr>
              <a:t>                            </a:t>
            </a:r>
            <a:r>
              <a:rPr lang="ru-RU" sz="3600" b="1" strike="noStrike" spc="-1" dirty="0" smtClean="0">
                <a:solidFill>
                  <a:srgbClr val="FF0000"/>
                </a:solidFill>
                <a:latin typeface="Times New Roman"/>
              </a:rPr>
              <a:t>Стан </a:t>
            </a:r>
            <a:r>
              <a:rPr lang="ru-RU" sz="3600" b="1" strike="noStrike" spc="-1" dirty="0" err="1">
                <a:solidFill>
                  <a:srgbClr val="FF0000"/>
                </a:solidFill>
                <a:latin typeface="Times New Roman"/>
              </a:rPr>
              <a:t>дитячого</a:t>
            </a:r>
            <a:r>
              <a:rPr lang="ru-RU" sz="3600" b="1" strike="noStrike" spc="-1" dirty="0">
                <a:solidFill>
                  <a:srgbClr val="FF0000"/>
                </a:solidFill>
                <a:latin typeface="Times New Roman"/>
              </a:rPr>
              <a:t> травматизму</a:t>
            </a:r>
            <a:endParaRPr lang="ru-RU" sz="3600" b="0" strike="noStrike" spc="-1" dirty="0">
              <a:latin typeface="Arial"/>
            </a:endParaRPr>
          </a:p>
        </p:txBody>
      </p:sp>
      <p:sp>
        <p:nvSpPr>
          <p:cNvPr id="363" name="CustomShape 2"/>
          <p:cNvSpPr/>
          <p:nvPr/>
        </p:nvSpPr>
        <p:spPr>
          <a:xfrm>
            <a:off x="915345" y="2291610"/>
            <a:ext cx="10152720" cy="421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         Робота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педагогічного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колективу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та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всіх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робітників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ЗДО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щодо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профілактики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дитячого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травматизму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будується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на Базовому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компоненті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дошкільної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освіти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в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Україні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та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освітньої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програми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виховання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дітей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від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двох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до семи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років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«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Дитина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», яка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спрямовує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роботу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педагогів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на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формування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у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дошкільників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певної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життєвої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позиції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,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елементарної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життєвої</a:t>
            </a:r>
            <a:r>
              <a:rPr lang="ru-RU" sz="32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200" b="1" strike="noStrike" spc="-1" dirty="0" err="1">
                <a:solidFill>
                  <a:srgbClr val="404040"/>
                </a:solidFill>
                <a:latin typeface="Times New Roman"/>
              </a:rPr>
              <a:t>компетентності</a:t>
            </a:r>
            <a:endParaRPr lang="ru-RU" sz="32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CustomShape 1"/>
          <p:cNvSpPr/>
          <p:nvPr/>
        </p:nvSpPr>
        <p:spPr>
          <a:xfrm>
            <a:off x="2740560" y="642360"/>
            <a:ext cx="9451440" cy="166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88500" lnSpcReduction="20000"/>
          </a:bodyPr>
          <a:lstStyle/>
          <a:p>
            <a:pPr algn="ctr">
              <a:lnSpc>
                <a:spcPct val="100000"/>
              </a:lnSpc>
            </a:pPr>
            <a:r>
              <a:rPr lang="ru-RU" sz="3600" b="1" i="1" strike="noStrike" spc="-1" dirty="0" err="1">
                <a:solidFill>
                  <a:srgbClr val="FF0000"/>
                </a:solidFill>
                <a:latin typeface="Times New Roman"/>
              </a:rPr>
              <a:t>Дисциплінарна</a:t>
            </a: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</a:rPr>
              <a:t> практика та </a:t>
            </a:r>
            <a:r>
              <a:rPr lang="ru-RU" sz="3600" b="1" i="1" strike="noStrike" spc="-1" dirty="0" err="1">
                <a:solidFill>
                  <a:srgbClr val="FF0000"/>
                </a:solidFill>
                <a:latin typeface="Times New Roman"/>
              </a:rPr>
              <a:t>аналіз</a:t>
            </a: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600" b="1" i="1" strike="noStrike" spc="-1" dirty="0" err="1">
                <a:solidFill>
                  <a:srgbClr val="FF0000"/>
                </a:solidFill>
                <a:latin typeface="Times New Roman"/>
              </a:rPr>
              <a:t>звернень</a:t>
            </a: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600" b="1" i="1" strike="noStrike" spc="-1" dirty="0" err="1">
                <a:solidFill>
                  <a:srgbClr val="FF0000"/>
                </a:solidFill>
                <a:latin typeface="Times New Roman"/>
              </a:rPr>
              <a:t>громадян</a:t>
            </a: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</a:rPr>
              <a:t> з </a:t>
            </a:r>
            <a:r>
              <a:rPr lang="ru-RU" sz="3600" b="1" i="1" strike="noStrike" spc="-1" dirty="0" err="1">
                <a:solidFill>
                  <a:srgbClr val="FF0000"/>
                </a:solidFill>
                <a:latin typeface="Times New Roman"/>
              </a:rPr>
              <a:t>питань</a:t>
            </a: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600" b="1" i="1" strike="noStrike" spc="-1" dirty="0" err="1">
                <a:solidFill>
                  <a:srgbClr val="FF0000"/>
                </a:solidFill>
                <a:latin typeface="Times New Roman"/>
              </a:rPr>
              <a:t>діяльності</a:t>
            </a: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600" b="1" i="1" strike="noStrike" spc="-1" dirty="0" err="1">
                <a:solidFill>
                  <a:srgbClr val="FF0000"/>
                </a:solidFill>
                <a:latin typeface="Times New Roman"/>
              </a:rPr>
              <a:t>дошкільного</a:t>
            </a: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600" b="1" i="1" strike="noStrike" spc="-1" dirty="0" err="1">
                <a:solidFill>
                  <a:srgbClr val="FF0000"/>
                </a:solidFill>
                <a:latin typeface="Times New Roman"/>
              </a:rPr>
              <a:t>навчального</a:t>
            </a: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</a:rPr>
              <a:t> закладу</a:t>
            </a:r>
            <a:r>
              <a:rPr i="1" dirty="0"/>
              <a:t/>
            </a:r>
            <a:br>
              <a:rPr i="1" dirty="0"/>
            </a:br>
            <a:endParaRPr lang="ru-RU" sz="3600" b="0" i="1" strike="noStrike" spc="-1" dirty="0">
              <a:latin typeface="Arial"/>
            </a:endParaRPr>
          </a:p>
        </p:txBody>
      </p:sp>
      <p:sp>
        <p:nvSpPr>
          <p:cNvPr id="365" name="CustomShape 2"/>
          <p:cNvSpPr/>
          <p:nvPr/>
        </p:nvSpPr>
        <p:spPr>
          <a:xfrm>
            <a:off x="296160" y="2130345"/>
            <a:ext cx="11343390" cy="4398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На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виконання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Закону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України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«Про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звернення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громадян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»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від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02.10.1996 р., Указу Президента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України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№ 700/2002 «Про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додаткові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заходи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забезпечення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реалізації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громадянами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конституційного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права на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звернення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»,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Інструкції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з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діловодства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за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зверненнями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громадян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, яка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затверджена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постановою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Кабінету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Міністрів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України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від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14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квітня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1997 р. № 348, в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дошкільному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навчальному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закладі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№ 464 проведено ряд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заходів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, а </a:t>
            </a:r>
            <a:r>
              <a:rPr lang="ru-RU" sz="2400" b="1" strike="noStrike" spc="-1" dirty="0" err="1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саме</a:t>
            </a:r>
            <a:r>
              <a:rPr lang="ru-RU" sz="2400" b="1" strike="noStrike" spc="-1" dirty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:   </a:t>
            </a:r>
            <a:endParaRPr lang="ru-RU" sz="2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прийнято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 особи (8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звернень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влаштування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роботу, 10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довідки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співробітникам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роботу в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62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звернень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влаштуванню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закладу).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Основними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питаннями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зарахування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дошкільного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закладу,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роз’яснення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електронної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реєстрації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дошкільні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заклади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Два 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звернення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переведення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інший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 у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зв’язку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зміною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місцем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проживанням</a:t>
            </a:r>
            <a:r>
              <a:rPr lang="ru-RU" sz="24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CustomShape 1"/>
          <p:cNvSpPr/>
          <p:nvPr/>
        </p:nvSpPr>
        <p:spPr>
          <a:xfrm>
            <a:off x="962910" y="1186980"/>
            <a:ext cx="8596080" cy="61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FF0000"/>
                </a:solidFill>
                <a:latin typeface="Times New Roman"/>
              </a:rPr>
              <a:t>ПІДСУМКИ:</a:t>
            </a:r>
            <a:r>
              <a:rPr sz="3200" dirty="0"/>
              <a:t/>
            </a:r>
            <a:br>
              <a:rPr sz="3200" dirty="0"/>
            </a:br>
            <a:endParaRPr lang="ru-RU" sz="3200" b="0" strike="noStrike" spc="-1" dirty="0">
              <a:latin typeface="Arial"/>
            </a:endParaRPr>
          </a:p>
        </p:txBody>
      </p:sp>
      <p:sp>
        <p:nvSpPr>
          <p:cNvPr id="367" name="CustomShape 2"/>
          <p:cNvSpPr/>
          <p:nvPr/>
        </p:nvSpPr>
        <p:spPr>
          <a:xfrm>
            <a:off x="458085" y="1799700"/>
            <a:ext cx="10045440" cy="529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88500" lnSpcReduction="10000"/>
          </a:bodyPr>
          <a:lstStyle/>
          <a:p>
            <a:pPr marL="343620" indent="-342900" algn="just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Підводячи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підсумки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минулого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навчального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року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можна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впевнено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стверджувати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,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що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адміністрація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закладу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організовувала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  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безпечні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  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умови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 для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праці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та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освітньо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–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виховної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діяльності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членів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трудового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колективу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. </a:t>
            </a:r>
            <a:endParaRPr lang="ru-RU" sz="2400" b="0" strike="noStrike" spc="-1" dirty="0">
              <a:latin typeface="Arial"/>
            </a:endParaRPr>
          </a:p>
          <a:p>
            <a:pPr marL="343620" indent="-342900" algn="just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Робота з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дітьми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проводилась систематично,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цілеспрямовано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, комплексно, з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урахуванням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вікових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можливостей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дітей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та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відповідно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до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вимог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Базового компоненту.</a:t>
            </a:r>
            <a:endParaRPr lang="ru-RU" sz="2400" b="0" strike="noStrike" spc="-1" dirty="0">
              <a:latin typeface="Arial"/>
            </a:endParaRPr>
          </a:p>
          <a:p>
            <a:pPr marL="343620" indent="-342900" algn="just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Оцінюючи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результати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досягнень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закладу,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можна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зробити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такий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висновок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: у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нашому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закладі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дошкільної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освіти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сформовано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цілісний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освітній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простір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, в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якому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дітям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надають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якісні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освітні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послуги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,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піклуються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про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здоров’я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кожної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дитини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,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залучають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позабюджетні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асигнування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для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розвитку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дошкільного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закладу. </a:t>
            </a:r>
            <a:endParaRPr lang="ru-RU" sz="2400" b="0" strike="noStrike" spc="-1" dirty="0">
              <a:latin typeface="Arial"/>
            </a:endParaRPr>
          </a:p>
          <a:p>
            <a:pPr marL="343620" indent="-342900" algn="just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Санітарно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–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гігієнічні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норми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у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дитячому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садку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дотримуються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, на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постійному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контролі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перебуває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питання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раціонального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харчування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. </a:t>
            </a:r>
            <a:endParaRPr lang="ru-RU" sz="2400" b="0" strike="noStrike" spc="-1" dirty="0">
              <a:latin typeface="Arial"/>
            </a:endParaRPr>
          </a:p>
          <a:p>
            <a:pPr marL="343620" indent="-342900" algn="just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v"/>
            </a:pP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Зобов’язання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адміністрації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,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передбачені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колективним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договором,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ретельно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Times New Roman"/>
              </a:rPr>
              <a:t>виконувались</a:t>
            </a:r>
            <a:r>
              <a:rPr lang="ru-RU" sz="2400" b="1" strike="noStrike" spc="-1" dirty="0">
                <a:solidFill>
                  <a:srgbClr val="404040"/>
                </a:solidFill>
                <a:latin typeface="Times New Roman"/>
              </a:rPr>
              <a:t>.</a:t>
            </a:r>
            <a:endParaRPr lang="ru-RU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ru-RU" sz="2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CustomShape 1"/>
          <p:cNvSpPr/>
          <p:nvPr/>
        </p:nvSpPr>
        <p:spPr>
          <a:xfrm>
            <a:off x="364950" y="1538100"/>
            <a:ext cx="10836450" cy="45228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32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lang="ru-RU" sz="3200" b="1" strike="noStrike" spc="-1" dirty="0" err="1" smtClean="0">
                <a:solidFill>
                  <a:srgbClr val="000000"/>
                </a:solidFill>
                <a:latin typeface="Times New Roman"/>
                <a:ea typeface="DejaVu Sans"/>
              </a:rPr>
              <a:t>Завдяки</a:t>
            </a:r>
            <a:r>
              <a:rPr lang="ru-RU" sz="32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благодійної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допомоги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батьків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та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спільній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праці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з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колективом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садочку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була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покращена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матеріальна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 база,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санітарно-гігієнічні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умови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 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естетичне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оформлення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приміщень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споруди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ЗДО.</a:t>
            </a:r>
            <a:endParaRPr lang="ru-RU" sz="32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32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32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lang="ru-RU" sz="3200" b="1" strike="noStrike" spc="-1" dirty="0" err="1" smtClean="0">
                <a:solidFill>
                  <a:srgbClr val="000000"/>
                </a:solidFill>
                <a:latin typeface="Times New Roman"/>
                <a:ea typeface="DejaVu Sans"/>
              </a:rPr>
              <a:t>Звітна</a:t>
            </a:r>
            <a:r>
              <a:rPr lang="ru-RU" sz="32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інформація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щодо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залучення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батьківської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допомоги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оприлюднювалась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на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зборах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 та на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сайті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 закладу у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розділі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«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Прозорість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та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інформаційна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відкритість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закладу в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підрозділи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»  «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Благодійні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внески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».</a:t>
            </a:r>
            <a:endParaRPr lang="ru-RU" sz="3200" b="1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Рисунок 1"/>
          <p:cNvPicPr/>
          <p:nvPr/>
        </p:nvPicPr>
        <p:blipFill>
          <a:blip r:embed="rId2"/>
          <a:stretch/>
        </p:blipFill>
        <p:spPr>
          <a:xfrm>
            <a:off x="6485400" y="3488400"/>
            <a:ext cx="5468760" cy="3004920"/>
          </a:xfrm>
          <a:prstGeom prst="rect">
            <a:avLst/>
          </a:prstGeom>
          <a:ln>
            <a:noFill/>
          </a:ln>
        </p:spPr>
      </p:pic>
      <p:pic>
        <p:nvPicPr>
          <p:cNvPr id="370" name="Рисунок 2"/>
          <p:cNvPicPr/>
          <p:nvPr/>
        </p:nvPicPr>
        <p:blipFill>
          <a:blip r:embed="rId3"/>
          <a:stretch/>
        </p:blipFill>
        <p:spPr>
          <a:xfrm>
            <a:off x="186120" y="3488400"/>
            <a:ext cx="6010560" cy="3004920"/>
          </a:xfrm>
          <a:prstGeom prst="rect">
            <a:avLst/>
          </a:prstGeom>
          <a:ln>
            <a:noFill/>
          </a:ln>
        </p:spPr>
      </p:pic>
      <p:pic>
        <p:nvPicPr>
          <p:cNvPr id="371" name="Рисунок 3"/>
          <p:cNvPicPr/>
          <p:nvPr/>
        </p:nvPicPr>
        <p:blipFill>
          <a:blip r:embed="rId4"/>
          <a:stretch/>
        </p:blipFill>
        <p:spPr>
          <a:xfrm>
            <a:off x="3742200" y="628650"/>
            <a:ext cx="5486399" cy="2647950"/>
          </a:xfrm>
          <a:prstGeom prst="rect">
            <a:avLst/>
          </a:prstGeom>
          <a:ln>
            <a:noFill/>
          </a:ln>
        </p:spPr>
      </p:pic>
      <p:sp>
        <p:nvSpPr>
          <p:cNvPr id="373" name="CustomShape 1"/>
          <p:cNvSpPr/>
          <p:nvPr/>
        </p:nvSpPr>
        <p:spPr>
          <a:xfrm>
            <a:off x="601920" y="4472280"/>
            <a:ext cx="11190960" cy="132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2000" b="0" strike="noStrike" spc="-1" dirty="0" err="1" smtClean="0">
                <a:solidFill>
                  <a:srgbClr val="FFFF00"/>
                </a:solidFill>
                <a:latin typeface="Times New Roman"/>
              </a:rPr>
              <a:t>Дякую</a:t>
            </a:r>
            <a:r>
              <a:rPr lang="ru-RU" sz="12000" b="0" strike="noStrike" spc="-1" dirty="0" smtClean="0">
                <a:solidFill>
                  <a:srgbClr val="FFFF00"/>
                </a:solidFill>
                <a:latin typeface="Times New Roman"/>
              </a:rPr>
              <a:t>  за </a:t>
            </a:r>
            <a:r>
              <a:rPr lang="ru-RU" sz="12000" b="0" strike="noStrike" spc="-1" dirty="0" err="1" smtClean="0">
                <a:solidFill>
                  <a:srgbClr val="FFFF00"/>
                </a:solidFill>
                <a:latin typeface="Times New Roman"/>
              </a:rPr>
              <a:t>увагу</a:t>
            </a:r>
            <a:r>
              <a:rPr lang="ru-RU" sz="12000" b="0" strike="noStrike" spc="-1" dirty="0">
                <a:solidFill>
                  <a:srgbClr val="FFFF00"/>
                </a:solidFill>
                <a:latin typeface="Times New Roman"/>
              </a:rPr>
              <a:t>!</a:t>
            </a:r>
            <a:endParaRPr lang="ru-RU" sz="12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ustomShape 1"/>
          <p:cNvSpPr/>
          <p:nvPr/>
        </p:nvSpPr>
        <p:spPr>
          <a:xfrm>
            <a:off x="2199168" y="916237"/>
            <a:ext cx="4539403" cy="2731943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6" name="CustomShape 2"/>
          <p:cNvSpPr/>
          <p:nvPr/>
        </p:nvSpPr>
        <p:spPr>
          <a:xfrm>
            <a:off x="6071821" y="4000845"/>
            <a:ext cx="4780273" cy="2752620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7" name="CustomShape 3"/>
          <p:cNvSpPr/>
          <p:nvPr/>
        </p:nvSpPr>
        <p:spPr>
          <a:xfrm>
            <a:off x="261197" y="4000845"/>
            <a:ext cx="4520353" cy="2635020"/>
          </a:xfrm>
          <a:prstGeom prst="roundRect">
            <a:avLst>
              <a:gd name="adj" fmla="val 16667"/>
            </a:avLst>
          </a:prstGeom>
          <a:blipFill rotWithShape="0">
            <a:blip r:embed="rId4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8" name="CustomShape 4"/>
          <p:cNvSpPr/>
          <p:nvPr/>
        </p:nvSpPr>
        <p:spPr>
          <a:xfrm>
            <a:off x="7538671" y="916237"/>
            <a:ext cx="4560106" cy="2588963"/>
          </a:xfrm>
          <a:prstGeom prst="roundRect">
            <a:avLst>
              <a:gd name="adj" fmla="val 16667"/>
            </a:avLst>
          </a:prstGeom>
          <a:blipFill rotWithShape="0">
            <a:blip r:embed="rId5"/>
            <a:stretch>
              <a:fillRect/>
            </a:stretch>
          </a:blipFill>
          <a:ln>
            <a:noFill/>
          </a:ln>
          <a:effectLst>
            <a:outerShdw blurRad="7620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192" y="501163"/>
            <a:ext cx="3777924" cy="28269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06416" y="2175162"/>
            <a:ext cx="3948029" cy="2954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17" y="1678255"/>
            <a:ext cx="3033387" cy="39882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53314" y="3795798"/>
            <a:ext cx="3323678" cy="28007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CustomShape 1"/>
          <p:cNvSpPr/>
          <p:nvPr/>
        </p:nvSpPr>
        <p:spPr>
          <a:xfrm>
            <a:off x="1063868" y="533401"/>
            <a:ext cx="10280407" cy="60617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x-none" sz="4000" b="1" i="1" strike="noStrike" spc="-1" dirty="0" smtClean="0">
                <a:solidFill>
                  <a:srgbClr val="FF0000"/>
                </a:solidFill>
                <a:latin typeface="Times New Roman"/>
                <a:ea typeface="DejaVu Sans"/>
              </a:rPr>
              <a:t>                   </a:t>
            </a:r>
            <a:r>
              <a:rPr lang="ru-RU" sz="4000" b="1" i="1" strike="noStrike" spc="-1" dirty="0" smtClean="0">
                <a:solidFill>
                  <a:srgbClr val="FF0000"/>
                </a:solidFill>
                <a:latin typeface="Times New Roman"/>
                <a:ea typeface="DejaVu Sans"/>
              </a:rPr>
              <a:t>Мережа </a:t>
            </a:r>
            <a:r>
              <a:rPr lang="ru-RU" sz="4000" b="1" i="1" strike="noStrike" spc="-1" dirty="0" err="1">
                <a:solidFill>
                  <a:srgbClr val="FF0000"/>
                </a:solidFill>
                <a:latin typeface="Times New Roman"/>
                <a:ea typeface="DejaVu Sans"/>
              </a:rPr>
              <a:t>дошкільного</a:t>
            </a:r>
            <a:r>
              <a:rPr lang="ru-RU" sz="4000" b="1" i="1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 закладу:</a:t>
            </a:r>
            <a:endParaRPr lang="ru-RU" sz="4000" b="1" i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11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груп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з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денним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перебуванням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дітей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: </a:t>
            </a:r>
            <a:endParaRPr lang="ru-RU" sz="2800" b="0" strike="noStrike" spc="-1" dirty="0">
              <a:latin typeface="Arial"/>
            </a:endParaRP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2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групи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раннього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віку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;</a:t>
            </a:r>
            <a:endParaRPr lang="ru-RU" sz="2800" b="0" strike="noStrike" spc="-1" dirty="0">
              <a:latin typeface="Arial"/>
            </a:endParaRP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9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груп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для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дітей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дошкільного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 smtClean="0">
                <a:solidFill>
                  <a:srgbClr val="000000"/>
                </a:solidFill>
                <a:latin typeface="Times New Roman"/>
                <a:ea typeface="DejaVu Sans"/>
              </a:rPr>
              <a:t>віку</a:t>
            </a:r>
            <a:endParaRPr lang="ru-RU" sz="2800" b="0" strike="noStrike" spc="-1" dirty="0">
              <a:latin typeface="Arial"/>
            </a:endParaRP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3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групи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з 12 –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годинним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режимом </a:t>
            </a:r>
            <a:endParaRPr lang="ru-RU" sz="2800" b="0" strike="noStrike" spc="-1" dirty="0">
              <a:latin typeface="Arial"/>
            </a:endParaRP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група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з 10,5 –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годинним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режимом</a:t>
            </a: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У 20</a:t>
            </a:r>
            <a:r>
              <a:rPr lang="x-none" sz="2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2</a:t>
            </a:r>
            <a:r>
              <a:rPr lang="uk-UA" sz="2800" spc="-1" dirty="0">
                <a:solidFill>
                  <a:srgbClr val="000000"/>
                </a:solidFill>
                <a:latin typeface="Times New Roman"/>
                <a:ea typeface="DejaVu Sans"/>
              </a:rPr>
              <a:t>1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/202</a:t>
            </a:r>
            <a:r>
              <a:rPr lang="uk-UA" sz="2800" spc="-1" dirty="0">
                <a:solidFill>
                  <a:srgbClr val="000000"/>
                </a:solidFill>
                <a:latin typeface="Times New Roman"/>
                <a:ea typeface="DejaVu Sans"/>
              </a:rPr>
              <a:t>2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навчальному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році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списковий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склад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вихованців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складав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210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дітей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Мова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навчання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та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виховання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дітей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–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українська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. </a:t>
            </a: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ustomShape 1"/>
          <p:cNvSpPr/>
          <p:nvPr/>
        </p:nvSpPr>
        <p:spPr>
          <a:xfrm>
            <a:off x="1905885" y="922350"/>
            <a:ext cx="9905115" cy="13526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</a:rPr>
              <a:t>Головною метою </a:t>
            </a:r>
            <a:r>
              <a:rPr lang="ru-RU" sz="3600" b="1" i="1" strike="noStrike" spc="-1" dirty="0" err="1">
                <a:solidFill>
                  <a:srgbClr val="FF0000"/>
                </a:solidFill>
                <a:latin typeface="Times New Roman"/>
              </a:rPr>
              <a:t>діяльності</a:t>
            </a: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600" b="1" i="1" strike="noStrike" spc="-1" dirty="0" err="1">
                <a:solidFill>
                  <a:srgbClr val="FF0000"/>
                </a:solidFill>
                <a:latin typeface="Times New Roman"/>
              </a:rPr>
              <a:t>колективу</a:t>
            </a:r>
            <a:r>
              <a:rPr b="1" i="1" dirty="0"/>
              <a:t/>
            </a:r>
            <a:br>
              <a:rPr b="1" i="1" dirty="0"/>
            </a:b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</a:rPr>
              <a:t> ЗДО №382 «</a:t>
            </a:r>
            <a:r>
              <a:rPr lang="ru-RU" sz="3600" b="1" i="1" strike="noStrike" spc="-1" dirty="0" err="1">
                <a:solidFill>
                  <a:srgbClr val="FF0000"/>
                </a:solidFill>
                <a:latin typeface="Times New Roman"/>
              </a:rPr>
              <a:t>Джерельце</a:t>
            </a:r>
            <a:r>
              <a:rPr lang="ru-RU" sz="3600" b="1" i="1" strike="noStrike" spc="-1" dirty="0">
                <a:solidFill>
                  <a:srgbClr val="FF0000"/>
                </a:solidFill>
                <a:latin typeface="Times New Roman"/>
              </a:rPr>
              <a:t>»</a:t>
            </a:r>
            <a:endParaRPr lang="ru-RU" sz="3600" b="1" i="1" strike="noStrike" spc="-1" dirty="0">
              <a:latin typeface="Arial"/>
            </a:endParaRPr>
          </a:p>
        </p:txBody>
      </p:sp>
      <p:sp>
        <p:nvSpPr>
          <p:cNvPr id="275" name="CustomShape 2"/>
          <p:cNvSpPr/>
          <p:nvPr/>
        </p:nvSpPr>
        <p:spPr>
          <a:xfrm>
            <a:off x="724785" y="2275020"/>
            <a:ext cx="10667116" cy="34114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5500"/>
          </a:bodyPr>
          <a:lstStyle/>
          <a:p>
            <a:pPr marL="343080" indent="-342360" algn="just">
              <a:lnSpc>
                <a:spcPct val="150000"/>
              </a:lnSpc>
              <a:spcBef>
                <a:spcPts val="1001"/>
              </a:spcBef>
            </a:pPr>
            <a:r>
              <a:rPr lang="ru-RU" sz="3200" b="0" strike="noStrike" spc="-1" dirty="0">
                <a:solidFill>
                  <a:srgbClr val="404040"/>
                </a:solidFill>
                <a:latin typeface="Times New Roman"/>
              </a:rPr>
              <a:t>    </a:t>
            </a:r>
            <a:r>
              <a:rPr lang="ru-RU" sz="3400" b="1" strike="noStrike" spc="-1" dirty="0" err="1">
                <a:solidFill>
                  <a:srgbClr val="404040"/>
                </a:solidFill>
                <a:latin typeface="Times New Roman"/>
              </a:rPr>
              <a:t>створення</a:t>
            </a:r>
            <a:r>
              <a:rPr lang="ru-RU" sz="3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400" b="1" strike="noStrike" spc="-1" dirty="0" err="1">
                <a:solidFill>
                  <a:srgbClr val="404040"/>
                </a:solidFill>
                <a:latin typeface="Times New Roman"/>
              </a:rPr>
              <a:t>належних</a:t>
            </a:r>
            <a:r>
              <a:rPr lang="ru-RU" sz="3400" b="1" strike="noStrike" spc="-1" dirty="0">
                <a:solidFill>
                  <a:srgbClr val="404040"/>
                </a:solidFill>
                <a:latin typeface="Times New Roman"/>
              </a:rPr>
              <a:t> умов для </a:t>
            </a:r>
            <a:r>
              <a:rPr lang="ru-RU" sz="3400" b="1" strike="noStrike" spc="-1" dirty="0" err="1">
                <a:solidFill>
                  <a:srgbClr val="404040"/>
                </a:solidFill>
                <a:latin typeface="Times New Roman"/>
              </a:rPr>
              <a:t>забезпечення</a:t>
            </a:r>
            <a:r>
              <a:rPr lang="ru-RU" sz="3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400" b="1" strike="noStrike" spc="-1" dirty="0" err="1">
                <a:solidFill>
                  <a:srgbClr val="404040"/>
                </a:solidFill>
                <a:latin typeface="Times New Roman"/>
              </a:rPr>
              <a:t>рівного</a:t>
            </a:r>
            <a:r>
              <a:rPr lang="ru-RU" sz="3400" b="1" strike="noStrike" spc="-1" dirty="0">
                <a:solidFill>
                  <a:srgbClr val="404040"/>
                </a:solidFill>
                <a:latin typeface="Times New Roman"/>
              </a:rPr>
              <a:t> доступу до </a:t>
            </a:r>
            <a:r>
              <a:rPr lang="ru-RU" sz="3400" b="1" strike="noStrike" spc="-1" dirty="0" err="1">
                <a:solidFill>
                  <a:srgbClr val="404040"/>
                </a:solidFill>
                <a:latin typeface="Times New Roman"/>
              </a:rPr>
              <a:t>якісної</a:t>
            </a:r>
            <a:r>
              <a:rPr lang="ru-RU" sz="3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400" b="1" strike="noStrike" spc="-1" dirty="0" err="1">
                <a:solidFill>
                  <a:srgbClr val="404040"/>
                </a:solidFill>
                <a:latin typeface="Times New Roman"/>
              </a:rPr>
              <a:t>освіти</a:t>
            </a:r>
            <a:r>
              <a:rPr lang="ru-RU" sz="3400" b="1" strike="noStrike" spc="-1" dirty="0">
                <a:solidFill>
                  <a:srgbClr val="404040"/>
                </a:solidFill>
                <a:latin typeface="Times New Roman"/>
              </a:rPr>
              <a:t>, </a:t>
            </a:r>
            <a:r>
              <a:rPr lang="ru-RU" sz="3400" b="1" strike="noStrike" spc="-1" dirty="0" err="1">
                <a:solidFill>
                  <a:srgbClr val="404040"/>
                </a:solidFill>
                <a:latin typeface="Times New Roman"/>
              </a:rPr>
              <a:t>виховання</a:t>
            </a:r>
            <a:r>
              <a:rPr lang="ru-RU" sz="3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400" b="1" strike="noStrike" spc="-1" dirty="0" err="1">
                <a:solidFill>
                  <a:srgbClr val="404040"/>
                </a:solidFill>
                <a:latin typeface="Times New Roman"/>
              </a:rPr>
              <a:t>особистості</a:t>
            </a:r>
            <a:r>
              <a:rPr lang="ru-RU" sz="3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400" b="1" strike="noStrike" spc="-1" dirty="0" err="1">
                <a:solidFill>
                  <a:srgbClr val="404040"/>
                </a:solidFill>
                <a:latin typeface="Times New Roman"/>
              </a:rPr>
              <a:t>дитини</a:t>
            </a:r>
            <a:r>
              <a:rPr lang="ru-RU" sz="3400" b="1" strike="noStrike" spc="-1" dirty="0">
                <a:solidFill>
                  <a:srgbClr val="404040"/>
                </a:solidFill>
                <a:latin typeface="Times New Roman"/>
              </a:rPr>
              <a:t>, </a:t>
            </a:r>
            <a:r>
              <a:rPr lang="ru-RU" sz="3400" b="1" strike="noStrike" spc="-1" dirty="0" err="1">
                <a:solidFill>
                  <a:srgbClr val="404040"/>
                </a:solidFill>
                <a:latin typeface="Times New Roman"/>
              </a:rPr>
              <a:t>створення</a:t>
            </a:r>
            <a:r>
              <a:rPr lang="ru-RU" sz="3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400" b="1" strike="noStrike" spc="-1" dirty="0" err="1">
                <a:solidFill>
                  <a:srgbClr val="404040"/>
                </a:solidFill>
                <a:latin typeface="Times New Roman"/>
              </a:rPr>
              <a:t>доброзичливої</a:t>
            </a:r>
            <a:r>
              <a:rPr lang="ru-RU" sz="3400" b="1" strike="noStrike" spc="-1" dirty="0">
                <a:solidFill>
                  <a:srgbClr val="404040"/>
                </a:solidFill>
                <a:latin typeface="Times New Roman"/>
              </a:rPr>
              <a:t>, </a:t>
            </a:r>
            <a:r>
              <a:rPr lang="ru-RU" sz="3400" b="1" strike="noStrike" spc="-1" dirty="0" err="1">
                <a:solidFill>
                  <a:srgbClr val="404040"/>
                </a:solidFill>
                <a:latin typeface="Times New Roman"/>
              </a:rPr>
              <a:t>творчої</a:t>
            </a:r>
            <a:r>
              <a:rPr lang="ru-RU" sz="3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400" b="1" strike="noStrike" spc="-1" dirty="0" err="1">
                <a:solidFill>
                  <a:srgbClr val="404040"/>
                </a:solidFill>
                <a:latin typeface="Times New Roman"/>
              </a:rPr>
              <a:t>атмосфери</a:t>
            </a:r>
            <a:r>
              <a:rPr lang="ru-RU" sz="3400" b="1" strike="noStrike" spc="-1" dirty="0">
                <a:solidFill>
                  <a:srgbClr val="404040"/>
                </a:solidFill>
                <a:latin typeface="Times New Roman"/>
              </a:rPr>
              <a:t>, де </a:t>
            </a:r>
            <a:r>
              <a:rPr lang="ru-RU" sz="3400" b="1" strike="noStrike" spc="-1" dirty="0" err="1">
                <a:solidFill>
                  <a:srgbClr val="404040"/>
                </a:solidFill>
                <a:latin typeface="Times New Roman"/>
              </a:rPr>
              <a:t>враховувалися</a:t>
            </a:r>
            <a:r>
              <a:rPr lang="ru-RU" sz="3400" b="1" strike="noStrike" spc="-1" dirty="0">
                <a:solidFill>
                  <a:srgbClr val="404040"/>
                </a:solidFill>
                <a:latin typeface="Times New Roman"/>
              </a:rPr>
              <a:t> б </a:t>
            </a:r>
            <a:r>
              <a:rPr lang="ru-RU" sz="3400" b="1" strike="noStrike" spc="-1" dirty="0" err="1">
                <a:solidFill>
                  <a:srgbClr val="404040"/>
                </a:solidFill>
                <a:latin typeface="Times New Roman"/>
              </a:rPr>
              <a:t>інтереси</a:t>
            </a:r>
            <a:r>
              <a:rPr lang="ru-RU" sz="3400" b="1" strike="noStrike" spc="-1" dirty="0">
                <a:solidFill>
                  <a:srgbClr val="404040"/>
                </a:solidFill>
                <a:latin typeface="Times New Roman"/>
              </a:rPr>
              <a:t> та </a:t>
            </a:r>
            <a:r>
              <a:rPr lang="ru-RU" sz="3400" b="1" strike="noStrike" spc="-1" dirty="0" err="1">
                <a:solidFill>
                  <a:srgbClr val="404040"/>
                </a:solidFill>
                <a:latin typeface="Times New Roman"/>
              </a:rPr>
              <a:t>бажання</a:t>
            </a:r>
            <a:r>
              <a:rPr lang="ru-RU" sz="3400" b="1" strike="noStrike" spc="-1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3400" b="1" strike="noStrike" spc="-1" dirty="0" err="1">
                <a:solidFill>
                  <a:srgbClr val="404040"/>
                </a:solidFill>
                <a:latin typeface="Times New Roman"/>
              </a:rPr>
              <a:t>дитини</a:t>
            </a:r>
            <a:endParaRPr lang="ru-RU" sz="3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CustomShape 1"/>
          <p:cNvSpPr/>
          <p:nvPr/>
        </p:nvSpPr>
        <p:spPr>
          <a:xfrm>
            <a:off x="2429760" y="880380"/>
            <a:ext cx="9962280" cy="123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78500" lnSpcReduction="20000"/>
          </a:bodyPr>
          <a:lstStyle/>
          <a:p>
            <a:pPr algn="ctr">
              <a:lnSpc>
                <a:spcPct val="100000"/>
              </a:lnSpc>
            </a:pPr>
            <a:r>
              <a:rPr lang="ru-RU" sz="4100" b="1" i="1" strike="noStrike" spc="-1" dirty="0">
                <a:solidFill>
                  <a:srgbClr val="FF0000"/>
                </a:solidFill>
                <a:latin typeface="Times New Roman"/>
              </a:rPr>
              <a:t>Заходи </a:t>
            </a:r>
            <a:r>
              <a:rPr lang="ru-RU" sz="4100" b="1" i="1" strike="noStrike" spc="-1" dirty="0" err="1">
                <a:solidFill>
                  <a:srgbClr val="FF0000"/>
                </a:solidFill>
                <a:latin typeface="Times New Roman"/>
              </a:rPr>
              <a:t>щодо</a:t>
            </a:r>
            <a:r>
              <a:rPr lang="ru-RU" sz="41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4100" b="1" i="1" strike="noStrike" spc="-1" dirty="0" err="1">
                <a:solidFill>
                  <a:srgbClr val="FF0000"/>
                </a:solidFill>
                <a:latin typeface="Times New Roman"/>
              </a:rPr>
              <a:t>забезпечення</a:t>
            </a:r>
            <a:r>
              <a:rPr lang="ru-RU" sz="41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4100" b="1" i="1" strike="noStrike" spc="-1" dirty="0" err="1">
                <a:solidFill>
                  <a:srgbClr val="FF0000"/>
                </a:solidFill>
                <a:latin typeface="Times New Roman"/>
              </a:rPr>
              <a:t>навчального</a:t>
            </a:r>
            <a:r>
              <a:rPr lang="ru-RU" sz="4100" b="1" i="1" strike="noStrike" spc="-1" dirty="0">
                <a:solidFill>
                  <a:srgbClr val="FF0000"/>
                </a:solidFill>
                <a:latin typeface="Times New Roman"/>
              </a:rPr>
              <a:t> закладу </a:t>
            </a:r>
            <a:r>
              <a:rPr lang="ru-RU" sz="4100" b="1" i="1" strike="noStrike" spc="-1" dirty="0" err="1">
                <a:solidFill>
                  <a:srgbClr val="FF0000"/>
                </a:solidFill>
                <a:latin typeface="Times New Roman"/>
              </a:rPr>
              <a:t>кваліфікованими</a:t>
            </a:r>
            <a:r>
              <a:rPr lang="ru-RU" sz="4100" b="1" i="1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4100" b="1" i="1" strike="noStrike" spc="-1" dirty="0" err="1">
                <a:solidFill>
                  <a:srgbClr val="FF0000"/>
                </a:solidFill>
                <a:latin typeface="Times New Roman"/>
              </a:rPr>
              <a:t>педагогічними</a:t>
            </a:r>
            <a:r>
              <a:rPr lang="ru-RU" sz="4100" b="1" i="1" strike="noStrike" spc="-1" dirty="0">
                <a:solidFill>
                  <a:srgbClr val="FF0000"/>
                </a:solidFill>
                <a:latin typeface="Times New Roman"/>
              </a:rPr>
              <a:t> кадрами </a:t>
            </a:r>
            <a:r>
              <a:rPr dirty="0"/>
              <a:t/>
            </a:r>
            <a:br>
              <a:rPr dirty="0"/>
            </a:br>
            <a:endParaRPr lang="ru-RU" sz="3600" b="0" strike="noStrike" spc="-1" dirty="0">
              <a:latin typeface="Arial"/>
            </a:endParaRPr>
          </a:p>
        </p:txBody>
      </p:sp>
      <p:sp>
        <p:nvSpPr>
          <p:cNvPr id="277" name="CustomShape 2"/>
          <p:cNvSpPr/>
          <p:nvPr/>
        </p:nvSpPr>
        <p:spPr>
          <a:xfrm>
            <a:off x="677160" y="1626840"/>
            <a:ext cx="9807840" cy="441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</a:rPr>
              <a:t>    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  <a:ea typeface="Microsoft YaHei"/>
              </a:rPr>
              <a:t>У </a:t>
            </a:r>
            <a:r>
              <a:rPr lang="ru-RU" sz="2800" b="1" strike="noStrike" spc="-1" dirty="0" smtClean="0">
                <a:solidFill>
                  <a:srgbClr val="404040"/>
                </a:solidFill>
                <a:latin typeface="Times New Roman"/>
                <a:ea typeface="Microsoft YaHei"/>
              </a:rPr>
              <a:t>2021/2022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  <a:ea typeface="Microsoft YaHei"/>
              </a:rPr>
              <a:t>навчальному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  <a:ea typeface="Microsoft YaHei"/>
              </a:rPr>
              <a:t> році  з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  <a:ea typeface="Microsoft YaHei"/>
              </a:rPr>
              <a:t>вихованцями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  <a:ea typeface="Microsoft YaHei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  <a:ea typeface="Microsoft YaHei"/>
              </a:rPr>
              <a:t>працювали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  <a:ea typeface="Microsoft YaHei"/>
              </a:rPr>
              <a:t> 17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  <a:ea typeface="Microsoft YaHei"/>
              </a:rPr>
              <a:t>педагогів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  <a:ea typeface="Microsoft YaHei"/>
              </a:rPr>
              <a:t>.</a:t>
            </a:r>
            <a:endParaRPr lang="ru-RU" sz="2800" b="0" strike="noStrike" spc="-1" dirty="0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800" b="1" strike="noStrike" spc="-1" dirty="0" smtClean="0">
                <a:solidFill>
                  <a:srgbClr val="404040"/>
                </a:solidFill>
                <a:latin typeface="Times New Roman"/>
                <a:ea typeface="Microsoft YaHei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  <a:ea typeface="Microsoft YaHei"/>
              </a:rPr>
              <a:t>вища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  <a:ea typeface="Microsoft YaHei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  <a:ea typeface="Microsoft YaHei"/>
              </a:rPr>
              <a:t>кваліфікаційна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  <a:ea typeface="Microsoft YaHei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  <a:ea typeface="Microsoft YaHei"/>
              </a:rPr>
              <a:t>категорія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  <a:ea typeface="Microsoft YaHei"/>
              </a:rPr>
              <a:t> 1 педагог, </a:t>
            </a:r>
            <a:endParaRPr lang="ru-RU" sz="2800" b="1" strike="noStrike" spc="-1" dirty="0" smtClean="0">
              <a:solidFill>
                <a:srgbClr val="404040"/>
              </a:solidFill>
              <a:latin typeface="Times New Roman"/>
              <a:ea typeface="Microsoft YaHei"/>
            </a:endParaRPr>
          </a:p>
          <a:p>
            <a:pPr marL="457200" indent="-457200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800" b="1" strike="noStrike" spc="-1" dirty="0" smtClean="0">
                <a:solidFill>
                  <a:srgbClr val="404040"/>
                </a:solidFill>
                <a:latin typeface="Times New Roman"/>
                <a:ea typeface="Microsoft YaHei"/>
              </a:rPr>
              <a:t> 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  <a:ea typeface="Microsoft YaHei"/>
              </a:rPr>
              <a:t>І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  <a:ea typeface="Microsoft YaHei"/>
              </a:rPr>
              <a:t>кваліфікаційну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  <a:ea typeface="Microsoft YaHei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  <a:ea typeface="Microsoft YaHei"/>
              </a:rPr>
              <a:t>категорію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  <a:ea typeface="Microsoft YaHei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  <a:ea typeface="Microsoft YaHei"/>
              </a:rPr>
              <a:t>має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  <a:ea typeface="Microsoft YaHei"/>
              </a:rPr>
              <a:t> 2 педагога,  </a:t>
            </a:r>
            <a:endParaRPr lang="ru-RU" sz="2800" b="0" strike="noStrike" spc="-1" dirty="0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800" b="1" strike="noStrike" spc="-1" dirty="0" smtClean="0">
                <a:solidFill>
                  <a:srgbClr val="404040"/>
                </a:solidFill>
                <a:latin typeface="Times New Roman"/>
                <a:ea typeface="Microsoft YaHei"/>
              </a:rPr>
              <a:t> 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  <a:ea typeface="Microsoft YaHei"/>
              </a:rPr>
              <a:t>ІІ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  <a:ea typeface="Microsoft YaHei"/>
              </a:rPr>
              <a:t>кваліфікаційна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  <a:ea typeface="Microsoft YaHei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  <a:ea typeface="Microsoft YaHei"/>
              </a:rPr>
              <a:t>категорія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  <a:ea typeface="Microsoft YaHei"/>
              </a:rPr>
              <a:t> 1 педагог,</a:t>
            </a:r>
            <a:r>
              <a:rPr dirty="0"/>
              <a:t/>
            </a:r>
            <a:br>
              <a:rPr dirty="0"/>
            </a:br>
            <a:endParaRPr lang="ru-RU" sz="2800" b="0" strike="noStrike" spc="-1" dirty="0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800" b="1" strike="noStrike" spc="-1" dirty="0" err="1" smtClean="0">
                <a:solidFill>
                  <a:srgbClr val="404040"/>
                </a:solidFill>
                <a:latin typeface="Times New Roman"/>
                <a:ea typeface="Microsoft YaHei"/>
              </a:rPr>
              <a:t>кваліфікаційну</a:t>
            </a:r>
            <a:r>
              <a:rPr lang="ru-RU" sz="2800" b="1" strike="noStrike" spc="-1" dirty="0" smtClean="0">
                <a:solidFill>
                  <a:srgbClr val="404040"/>
                </a:solidFill>
                <a:latin typeface="Times New Roman"/>
                <a:ea typeface="Microsoft YaHei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  <a:ea typeface="Microsoft YaHei"/>
              </a:rPr>
              <a:t>категорію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  <a:ea typeface="Microsoft YaHei"/>
              </a:rPr>
              <a:t>  «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  <a:ea typeface="Microsoft YaHei"/>
              </a:rPr>
              <a:t>спеціаліст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  <a:ea typeface="Microsoft YaHei"/>
              </a:rPr>
              <a:t>» 7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  <a:ea typeface="Microsoft YaHei"/>
              </a:rPr>
              <a:t>педагогів</a:t>
            </a:r>
            <a:endParaRPr lang="ru-RU" sz="2800" b="0" strike="noStrike" spc="-1" dirty="0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800" b="1" strike="noStrike" spc="-1" dirty="0" smtClean="0">
                <a:solidFill>
                  <a:srgbClr val="404040"/>
                </a:solidFill>
                <a:latin typeface="Times New Roman"/>
                <a:ea typeface="Microsoft YaHei"/>
              </a:rPr>
              <a:t>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  <a:ea typeface="Microsoft YaHei"/>
              </a:rPr>
              <a:t>тарифний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  <a:ea typeface="Microsoft YaHei"/>
              </a:rPr>
              <a:t> 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  <a:ea typeface="Microsoft YaHei"/>
              </a:rPr>
              <a:t>розряд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  <a:ea typeface="Microsoft YaHei"/>
              </a:rPr>
              <a:t> (10,11)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  <a:ea typeface="Microsoft YaHei"/>
              </a:rPr>
              <a:t>мають</a:t>
            </a:r>
            <a:r>
              <a:rPr lang="ru-RU" sz="2800" b="1" strike="noStrike" spc="-1" dirty="0">
                <a:solidFill>
                  <a:srgbClr val="404040"/>
                </a:solidFill>
                <a:latin typeface="Times New Roman"/>
                <a:ea typeface="Microsoft YaHei"/>
              </a:rPr>
              <a:t> 6 </a:t>
            </a:r>
            <a:r>
              <a:rPr lang="ru-RU" sz="2800" b="1" strike="noStrike" spc="-1" dirty="0" err="1">
                <a:solidFill>
                  <a:srgbClr val="404040"/>
                </a:solidFill>
                <a:latin typeface="Times New Roman"/>
                <a:ea typeface="Microsoft YaHei"/>
              </a:rPr>
              <a:t>педагогів</a:t>
            </a:r>
            <a:endParaRPr lang="ru-RU" sz="2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2_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3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1852</TotalTime>
  <Words>1209</Words>
  <Application>Microsoft Office PowerPoint</Application>
  <PresentationFormat>Широкий екран</PresentationFormat>
  <Paragraphs>137</Paragraphs>
  <Slides>46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слайдів</vt:lpstr>
      </vt:variant>
      <vt:variant>
        <vt:i4>46</vt:i4>
      </vt:variant>
    </vt:vector>
  </HeadingPairs>
  <TitlesOfParts>
    <vt:vector size="58" baseType="lpstr">
      <vt:lpstr>Microsoft YaHei</vt:lpstr>
      <vt:lpstr>Arial</vt:lpstr>
      <vt:lpstr>Century Gothic</vt:lpstr>
      <vt:lpstr>Courier New</vt:lpstr>
      <vt:lpstr>DejaVu Sans</vt:lpstr>
      <vt:lpstr>Symbol</vt:lpstr>
      <vt:lpstr>Times New Roman</vt:lpstr>
      <vt:lpstr>Trebuchet MS</vt:lpstr>
      <vt:lpstr>Wingdings</vt:lpstr>
      <vt:lpstr>1_След самолета</vt:lpstr>
      <vt:lpstr>2_След самолета</vt:lpstr>
      <vt:lpstr>След самолета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user</dc:creator>
  <dc:description/>
  <cp:lastModifiedBy>User</cp:lastModifiedBy>
  <cp:revision>134</cp:revision>
  <dcterms:created xsi:type="dcterms:W3CDTF">2019-08-20T10:07:20Z</dcterms:created>
  <dcterms:modified xsi:type="dcterms:W3CDTF">2022-07-07T08:24:41Z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Home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Широкоэкранный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48</vt:i4>
  </property>
</Properties>
</file>