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82" r:id="rId3"/>
    <p:sldId id="283" r:id="rId4"/>
    <p:sldId id="306" r:id="rId5"/>
    <p:sldId id="257" r:id="rId6"/>
    <p:sldId id="258" r:id="rId7"/>
    <p:sldId id="284" r:id="rId8"/>
    <p:sldId id="307" r:id="rId9"/>
    <p:sldId id="295" r:id="rId10"/>
    <p:sldId id="296" r:id="rId11"/>
    <p:sldId id="308" r:id="rId12"/>
    <p:sldId id="264" r:id="rId13"/>
    <p:sldId id="265" r:id="rId14"/>
    <p:sldId id="266" r:id="rId15"/>
    <p:sldId id="267" r:id="rId16"/>
    <p:sldId id="274" r:id="rId17"/>
    <p:sldId id="260" r:id="rId18"/>
    <p:sldId id="261" r:id="rId19"/>
    <p:sldId id="277" r:id="rId20"/>
    <p:sldId id="275" r:id="rId21"/>
    <p:sldId id="280" r:id="rId22"/>
    <p:sldId id="287" r:id="rId23"/>
    <p:sldId id="288" r:id="rId24"/>
    <p:sldId id="262" r:id="rId25"/>
    <p:sldId id="268" r:id="rId26"/>
    <p:sldId id="269" r:id="rId27"/>
    <p:sldId id="276" r:id="rId28"/>
    <p:sldId id="289" r:id="rId29"/>
    <p:sldId id="291" r:id="rId30"/>
    <p:sldId id="292" r:id="rId31"/>
    <p:sldId id="259" r:id="rId32"/>
    <p:sldId id="294" r:id="rId33"/>
    <p:sldId id="297" r:id="rId34"/>
    <p:sldId id="286" r:id="rId35"/>
    <p:sldId id="298" r:id="rId36"/>
    <p:sldId id="263" r:id="rId37"/>
    <p:sldId id="271" r:id="rId38"/>
    <p:sldId id="279" r:id="rId39"/>
    <p:sldId id="309" r:id="rId40"/>
    <p:sldId id="299" r:id="rId41"/>
    <p:sldId id="278" r:id="rId42"/>
    <p:sldId id="300" r:id="rId43"/>
    <p:sldId id="301" r:id="rId44"/>
    <p:sldId id="305" r:id="rId45"/>
    <p:sldId id="302" r:id="rId46"/>
    <p:sldId id="304" r:id="rId47"/>
    <p:sldId id="293" r:id="rId48"/>
    <p:sldId id="270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11" autoAdjust="0"/>
  </p:normalViewPr>
  <p:slideViewPr>
    <p:cSldViewPr snapToGrid="0">
      <p:cViewPr varScale="1">
        <p:scale>
          <a:sx n="81" d="100"/>
          <a:sy n="81" d="100"/>
        </p:scale>
        <p:origin x="12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8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1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923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8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969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21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5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92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2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64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7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7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5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94E4-604B-457B-905C-6DD0F2A70A9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7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484" y="3023815"/>
            <a:ext cx="7766936" cy="1646302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 «Дошкільний навчальний заклад (ясла-садок) №382 «Джерельце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Харківської 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 ради»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037" y="3721995"/>
            <a:ext cx="51277" cy="12497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://sadik382.klasna.com/uploads/editor/248/60548/sitepage_80/images/logoti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06" y="2401715"/>
            <a:ext cx="5074294" cy="4395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2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0648" y="593767"/>
            <a:ext cx="90608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Адміністрацією закладу створено всі умови для спеціалістів, які бажають заочно здобувати вищу освіту: при виконанні </a:t>
            </a:r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</a:t>
            </a:r>
            <a:r>
              <a:rPr lang="uk-UA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 </a:t>
            </a:r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 їм надаються додаткові оплачувані відпустки, мають змогу користуватися науковою, методичною та періодичною педагогічною літературою для написання контрольних робіт, доповідей тощо.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метою закладу дошкільної освіти є:</a:t>
            </a:r>
            <a:r>
              <a:rPr lang="ru-RU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реалізації права громадян на здобуття дошкільної освіти;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 потреб громадян у розвитку, догляді та оздоровленні дітей; </a:t>
            </a: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умов для їх фізичного, розумового і духовного розвитку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284" y="960178"/>
            <a:ext cx="5301211" cy="2653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1430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 кімнати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2040" y="960178"/>
            <a:ext cx="5268894" cy="263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789" y="4005329"/>
            <a:ext cx="5319706" cy="265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8444" y="4005329"/>
            <a:ext cx="5262490" cy="2628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85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232" y="267802"/>
            <a:ext cx="5513040" cy="275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72" y="2397615"/>
            <a:ext cx="5422006" cy="271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7" y="3753117"/>
            <a:ext cx="5632475" cy="281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56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2819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Спальні кімнати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914" y="875465"/>
            <a:ext cx="6267231" cy="3133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389" y="3473594"/>
            <a:ext cx="6267231" cy="3188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71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347730"/>
            <a:ext cx="6282742" cy="314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53" y="3489101"/>
            <a:ext cx="6233375" cy="311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19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347730"/>
            <a:ext cx="6256984" cy="3128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60" y="3643647"/>
            <a:ext cx="6143223" cy="30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37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6" y="315571"/>
            <a:ext cx="5811838" cy="318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6" y="3721994"/>
            <a:ext cx="5501387" cy="287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6" y="315571"/>
            <a:ext cx="5164428" cy="318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48" y="3721994"/>
            <a:ext cx="5756856" cy="287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4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02" y="382710"/>
            <a:ext cx="6278382" cy="3139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68" y="4056845"/>
            <a:ext cx="4930252" cy="2465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6" y="3807502"/>
            <a:ext cx="5428938" cy="2714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773887"/>
            <a:ext cx="4868214" cy="2434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2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95"/>
          <a:stretch/>
        </p:blipFill>
        <p:spPr>
          <a:xfrm>
            <a:off x="3314401" y="2475487"/>
            <a:ext cx="6022505" cy="365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>
          <a:xfrm>
            <a:off x="303736" y="123364"/>
            <a:ext cx="2798233" cy="470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>
          <a:xfrm>
            <a:off x="9549338" y="474681"/>
            <a:ext cx="2469098" cy="4352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46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8156" y="476991"/>
            <a:ext cx="90252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Звіт завідувача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комунального закладу 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«Дошкільний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навчальний заклад (ясла-садок)</a:t>
            </a: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№382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«Джерельце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Харківської міської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ради»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Романенко Світлани Анатоліївни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8156" y="3236464"/>
            <a:ext cx="92983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свою діяльність  перед педагогічним колективом та громадськістю за 2019/2020 навчальний рік </a:t>
            </a: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 b="20751"/>
          <a:stretch/>
        </p:blipFill>
        <p:spPr>
          <a:xfrm>
            <a:off x="7871676" y="566671"/>
            <a:ext cx="3976888" cy="506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1160167"/>
            <a:ext cx="6952444" cy="387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0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b="18686"/>
          <a:stretch/>
        </p:blipFill>
        <p:spPr>
          <a:xfrm>
            <a:off x="595112" y="476516"/>
            <a:ext cx="4023826" cy="5924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5" b="27512"/>
          <a:stretch/>
        </p:blipFill>
        <p:spPr>
          <a:xfrm>
            <a:off x="5630750" y="476517"/>
            <a:ext cx="5137913" cy="5924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20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63138"/>
            <a:ext cx="10331092" cy="1258784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ЄДИНА МЕТОДИЧНА ТЕМА</a:t>
            </a:r>
            <a:b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якою працює педагогічний колектив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054431"/>
            <a:ext cx="10414219" cy="39869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</a:t>
            </a:r>
            <a:r>
              <a:rPr lang="uk-UA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дитини дошкільного віку через розвиток її творчих здібностей, творчого мислення, підвищення якості освіти та здійснення соціально – орієнтованого підходу як запоруки для успішного навчання у школі»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30448" cy="12192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</a:t>
            </a:r>
            <a:b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2019/2020 навчальний рік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3" y="1828800"/>
            <a:ext cx="10497347" cy="4607625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Розвивати творчі здібності  та підвищувати мовленнєву компетентність дошкільників засобами образотворчої діяльності.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Формувати сенсорно-пізнавальну обізнаність дітей, шляхом впровадження пошуково-дослідницької діяльності у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-виховний процес.</a:t>
            </a: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Сприяти становленню пріоритетності патріотичного виховання через використання різноманітних форм взаємодії дошкільного закладу з </a:t>
            </a:r>
            <a:r>
              <a:rPr lang="uk-UA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сімʼєю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4" y="3772609"/>
            <a:ext cx="6044317" cy="302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67" y="326955"/>
            <a:ext cx="6891308" cy="344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52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3039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Розвивальне середовище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"/>
          <a:stretch/>
        </p:blipFill>
        <p:spPr>
          <a:xfrm>
            <a:off x="4293634" y="1016355"/>
            <a:ext cx="3048128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/>
        </p:blipFill>
        <p:spPr>
          <a:xfrm>
            <a:off x="417494" y="1016354"/>
            <a:ext cx="3387944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5"/>
          <a:stretch/>
        </p:blipFill>
        <p:spPr>
          <a:xfrm>
            <a:off x="7829958" y="1016356"/>
            <a:ext cx="3671906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51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4" y="141667"/>
            <a:ext cx="2079938" cy="415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58" y="2204970"/>
            <a:ext cx="2096573" cy="4193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/>
          <a:stretch/>
        </p:blipFill>
        <p:spPr>
          <a:xfrm>
            <a:off x="3969375" y="141667"/>
            <a:ext cx="3976889" cy="6445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79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0"/>
          <a:stretch/>
        </p:blipFill>
        <p:spPr>
          <a:xfrm>
            <a:off x="7581425" y="246627"/>
            <a:ext cx="2444302" cy="6408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/>
        </p:blipFill>
        <p:spPr>
          <a:xfrm>
            <a:off x="1591077" y="246627"/>
            <a:ext cx="3667796" cy="638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8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4384"/>
            <a:ext cx="10402344" cy="1586016"/>
          </a:xfrm>
        </p:spPr>
        <p:txBody>
          <a:bodyPr>
            <a:noAutofit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різних форм методичної роботи з педагогами позитивно вплинуло на якість освітньої роботи з дітьми: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627975" cy="4240211"/>
          </a:xfrm>
        </p:spPr>
        <p:txBody>
          <a:bodyPr>
            <a:normAutofit/>
          </a:bodyPr>
          <a:lstStyle/>
          <a:p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освітній роботі з дітьми застосовувались методи та прийоми мнемотехніки,  інтегровані заняття (щотижня);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 поповнений </a:t>
            </a:r>
            <a:r>
              <a:rPr lang="uk-UA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дидактично-розвивальний 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 у групах закладу; 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 покращився естетичний вигляд групових приміщень відповідно до сучасних вимог.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6099"/>
            <a:ext cx="10747169" cy="6044705"/>
          </a:xfrm>
        </p:spPr>
        <p:txBody>
          <a:bodyPr>
            <a:noAutofit/>
          </a:bodyPr>
          <a:lstStyle/>
          <a:p>
            <a:pPr algn="ctr"/>
            <a:r>
              <a:rPr lang="uk-UA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 діяльність закладу упродовж 201</a:t>
            </a:r>
            <a:r>
              <a:rPr lang="ru-RU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uk-UA" alt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/2020 навчального року здійснювалась за рахунок бюджетних асигнувань, а також благодійних внесків батьків дошкільників. Заходи, передбачені планом щодо збереження та зміцнення матеріальної бази установи, виконано. </a:t>
            </a:r>
            <a:r>
              <a:rPr lang="ru-RU" altLang="ru-RU" sz="4400" dirty="0"/>
              <a:t/>
            </a:r>
            <a:br>
              <a:rPr lang="ru-RU" altLang="ru-RU" sz="44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006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0327" y="1582341"/>
            <a:ext cx="1069570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Конституції України.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Закону України «Про дошкільну освіту».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Закону України «Про засади державної мовної політики 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Закону України «Про освіту».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Закону України «Про охорону дитинства»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Закону України «Про охорону праці».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Державної національної програми «Освіта. Україна ХХІ століття».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Положення про дошкільний навчальний заклад.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Базового компонента дошкільної освіти та  програми виховання  і навчання дітей від двох до семи років «Дитина»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4053" y="501134"/>
            <a:ext cx="5641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 база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7328" y="178132"/>
            <a:ext cx="9915455" cy="1330034"/>
          </a:xfrm>
        </p:spPr>
        <p:txBody>
          <a:bodyPr/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квітень-травень була проведена 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наступна </a:t>
            </a: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87328" y="1508166"/>
            <a:ext cx="10247966" cy="5082639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Косметичний </a:t>
            </a: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харчоблоку, </a:t>
            </a: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груп, </a:t>
            </a: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загальних приміщень ремонт </a:t>
            </a: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ігрових майданчиків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роздягальні групи №10 «Бджілка»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туалетної кімнати групи №5 «Ягідка»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міжкімнатних дверей у групах №3,7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Косметичний ремонт пральні,  овочесховища.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Часткова заміна каналізаційних та водопровідних труб у підвальному приміщенні закладу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Підготовлена та здана </a:t>
            </a:r>
            <a:r>
              <a:rPr lang="uk-UA" alt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 теплопостачання закладу до </a:t>
            </a:r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опалювального сезону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24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78" y="3841018"/>
            <a:ext cx="5861153" cy="283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365415"/>
            <a:ext cx="6688112" cy="334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3827070"/>
            <a:ext cx="5689602" cy="2844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59" y="721216"/>
            <a:ext cx="4930572" cy="2465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1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8758"/>
            <a:ext cx="9559196" cy="1621642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бюджетних коштів на утримання закладу у 2019/2020 навчальному році було направлено на: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10057960" cy="460102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за харчування дітей в розмірі  40% його вартості; </a:t>
            </a:r>
          </a:p>
          <a:p>
            <a:pPr>
              <a:lnSpc>
                <a:spcPct val="90000"/>
              </a:lnSpc>
              <a:defRPr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 послуг;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заробітної плати працівникам.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тривожної кнопки муніципальної охорони закладу;</a:t>
            </a:r>
          </a:p>
          <a:p>
            <a:pPr>
              <a:lnSpc>
                <a:spcPct val="90000"/>
              </a:lnSpc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року своєчасно надавались до централізованої бухгалтерії Управління освіти необхідний перелік документів щодо складання бюджетних запитів,  складання тарифікації педпрацівників та штатного розкладу,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списковий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дітей по групах та списку дітей пільгового контингенту, табелю обліку робочого часу з переліком необхідних документів до табелю для нарахування заробітної плати тощо.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17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273132"/>
            <a:ext cx="9701700" cy="724395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обслуговування вихованців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175657"/>
            <a:ext cx="10188588" cy="513014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Адміністрація дошкільного закладу здійснює постійний контроль за організацією харчування та дотриманням вимог санітарно-гігієнічного режиму в групах закладу. 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зниження захворюваності дітей колективом ведеться клопітка робота, зокрема це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Організація роз’яснювальної роботи з дітьми та батьками профілактики захворювань.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Дотримання вимог санітарії.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Здійснення загартування вихованців.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Організація фізичного виховання.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Чітке дотримання режиму.</a:t>
            </a:r>
          </a:p>
          <a:p>
            <a:pPr>
              <a:lnSpc>
                <a:spcPct val="80000"/>
              </a:lnSpc>
            </a:pP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Взаємодія </a:t>
            </a:r>
            <a:r>
              <a:rPr lang="uk-UA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медсестри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дошкільного закладу з дитячою поліклінікою.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6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65" y="401781"/>
            <a:ext cx="1133499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дошкільному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2019/2020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двотижневе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меню;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продуктам,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80%);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складена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картотека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стало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овочевих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враховано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пільгового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контингенту: у 2019/2020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десять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користувались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пільгами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50% оплати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багатодітних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користувались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пільгами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оплати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сервірування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батьками 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оплати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щомісяця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3345"/>
            <a:ext cx="9832328" cy="720437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за  харчування з 02 січня 2020 року </a:t>
            </a:r>
            <a:r>
              <a:rPr lang="uk-UA" altLang="ru-RU" dirty="0">
                <a:cs typeface="Times New Roman" panose="02020603050405020304" pitchFamily="18" charset="0"/>
              </a:rPr>
              <a:t/>
            </a:r>
            <a:br>
              <a:rPr lang="uk-UA" altLang="ru-RU" dirty="0"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58785"/>
            <a:ext cx="9998583" cy="51657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ранній вік – 25.00 грн. на день (з розрахунку: 10,00 грн. – бюджетні кошти та 15,00 грн. – батьківська плата);  </a:t>
            </a:r>
          </a:p>
          <a:p>
            <a:pPr algn="just"/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вік – 30.00 грн. на день (з розрахунку: 12,00 грн. – бюджетні кошти та 18,00 грн. – батьківська плата)».</a:t>
            </a:r>
            <a:endParaRPr lang="ru-RU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літній оздоровчий період в закладі організований додатковий II сніданок у вигляді соків. Вартість за  харчування з 01.06 2020року </a:t>
            </a:r>
          </a:p>
          <a:p>
            <a:pPr algn="just"/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ранній вік 27.50 грн. на день (з розрахунку: 11.00 грн. – бюджетні кошти та 16,50 грн. – батьківська плата);  </a:t>
            </a:r>
          </a:p>
          <a:p>
            <a:pPr algn="just"/>
            <a:r>
              <a:rPr lang="uk-UA" alt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вік – 33.00 грн. на день (з розрахунку: 13,20 грн. – бюджетні кошти та 19,80 грн. – батьківська плата)».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69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4019" y="22204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81"/>
          <a:stretch/>
        </p:blipFill>
        <p:spPr>
          <a:xfrm>
            <a:off x="540804" y="1429554"/>
            <a:ext cx="3763274" cy="4494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78" y="1848117"/>
            <a:ext cx="73152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7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"/>
          <a:stretch/>
        </p:blipFill>
        <p:spPr>
          <a:xfrm>
            <a:off x="466322" y="241771"/>
            <a:ext cx="2509575" cy="475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/>
          <a:stretch/>
        </p:blipFill>
        <p:spPr>
          <a:xfrm>
            <a:off x="6762641" y="241771"/>
            <a:ext cx="2316966" cy="475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6" b="8545"/>
          <a:stretch/>
        </p:blipFill>
        <p:spPr>
          <a:xfrm>
            <a:off x="3231426" y="1171977"/>
            <a:ext cx="3429000" cy="537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36" y="1171977"/>
            <a:ext cx="2685246" cy="537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8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16075"/>
          <a:stretch/>
        </p:blipFill>
        <p:spPr>
          <a:xfrm>
            <a:off x="2799344" y="3604582"/>
            <a:ext cx="4869340" cy="2897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6914"/>
          <a:stretch/>
        </p:blipFill>
        <p:spPr>
          <a:xfrm>
            <a:off x="8496300" y="152400"/>
            <a:ext cx="3429000" cy="5926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2" b="14074"/>
          <a:stretch/>
        </p:blipFill>
        <p:spPr>
          <a:xfrm>
            <a:off x="351366" y="-87993"/>
            <a:ext cx="3255433" cy="4404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5"/>
          <a:stretch/>
        </p:blipFill>
        <p:spPr>
          <a:xfrm>
            <a:off x="4670423" y="152400"/>
            <a:ext cx="2355852" cy="3338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05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Навчально-виховна робота у закладі дошкільної освіти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10542601" cy="447040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uk-UA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Зміст 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 роботи в закладі будується на основі 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 документів про освіту, науково-педагогічних досліджень,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навчальних планів, 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програм, 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новинок психолого-педагогічної літератури,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інструктивно-методичних матеріалів з проблеми організації методичної роботи,</a:t>
            </a:r>
            <a:endParaRPr lang="en-US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інформації про перспективний педагогічний досвід. 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8497"/>
          </a:xfrm>
        </p:spPr>
        <p:txBody>
          <a:bodyPr>
            <a:normAutofit/>
          </a:bodyPr>
          <a:lstStyle/>
          <a:p>
            <a:pPr algn="ctr"/>
            <a:r>
              <a:rPr lang="uk-UA" altLang="ru-RU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звітування</a:t>
            </a:r>
            <a:r>
              <a:rPr lang="ru-RU" alt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8097"/>
            <a:ext cx="9282212" cy="4583265"/>
          </a:xfrm>
        </p:spPr>
        <p:txBody>
          <a:bodyPr/>
          <a:lstStyle/>
          <a:p>
            <a:r>
              <a:rPr lang="ru-RU" altLang="ru-RU" dirty="0" smtClean="0"/>
              <a:t>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відкритість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демократичність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навчальним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закладом.</a:t>
            </a: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Стимулювати вплив громадськості на прийняття та виконання керівником відповідних рішень у сфері управління навчальним закладом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2513" y="748146"/>
            <a:ext cx="9096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ru-RU" dirty="0">
                <a:cs typeface="Times New Roman" panose="02020603050405020304" pitchFamily="18" charset="0"/>
              </a:rPr>
              <a:t>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процес дошкільного закладу  забезпечує перехід на нову сучасну модель виховання та навчання дітей, виконує такі функції: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cs typeface="Times New Roman" panose="02020603050405020304" pitchFamily="18" charset="0"/>
              </a:rPr>
              <a:t>•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соціальну: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соціальний захист та адаптація дітей;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оздоровчу: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охорона та зміцнення здоров'я дітей;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освітню: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та виховання дітей;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культурно-розважальну: 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змістовне дозвілля дітей;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просвітницьку:</a:t>
            </a:r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психолого-педагогічна просвіта батьків.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освітній діяльності дошкільний заклад керується: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Базовим компонентом дошкільної освіти в Україні 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освітньою програмою для дітей від 2 до 7 років «Дитина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«Впевнений Старт»</a:t>
            </a:r>
            <a:endParaRPr lang="uk-UA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294" y="20217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</a:t>
            </a:r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дослідницька діяльність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 b="13615"/>
          <a:stretch/>
        </p:blipFill>
        <p:spPr>
          <a:xfrm>
            <a:off x="1088732" y="1522233"/>
            <a:ext cx="3910780" cy="5229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16807"/>
          <a:stretch/>
        </p:blipFill>
        <p:spPr>
          <a:xfrm>
            <a:off x="6331560" y="1522976"/>
            <a:ext cx="3913906" cy="522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00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838" y="217714"/>
            <a:ext cx="8596668" cy="672935"/>
          </a:xfrm>
        </p:spPr>
        <p:txBody>
          <a:bodyPr>
            <a:noAutofit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під час  карантину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10" y="807522"/>
            <a:ext cx="10960925" cy="5640779"/>
          </a:xfrm>
        </p:spPr>
        <p:txBody>
          <a:bodyPr>
            <a:noAutofit/>
          </a:bodyPr>
          <a:lstStyle/>
          <a:p>
            <a:pPr algn="just"/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період карантину у зв’язку з пандемією COVID – 19 педагоги закладу продовжили освітню діяльність з дітьми дистанційному режимі, використовуючи соціальні мережі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відеохостинг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платформу </a:t>
            </a:r>
            <a:r>
              <a:rPr lang="uk-UA" alt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 з дітьми за участі батьків по перспективному плану, надавали рекомендації по проведенню занять, організації спостережень, ігрової, трудової діяльності, проводили консультативно-просвітницьку роботу, надавали різноманітні поради, рекомендації, консультації.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 педагогічні працівники опрацьовували фахову методичну літературу, переглядали та прослухували </a:t>
            </a:r>
            <a:r>
              <a:rPr lang="uk-UA" alt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вебінари</a:t>
            </a:r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брали участь у онлайн-конференціях, виготовляли дидактичний матеріал для освітньої роботи з дітьми.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діти продовжили засвоювати програмовий зміст відповідно до лексичних тем. Батьки активно долучилися до дистанційного навчання, підтримували постійний зворотній зв’язок з педагогами.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48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1262" y="169061"/>
            <a:ext cx="1109155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СПІЛЬНА РОБОТА ЗАКЛАДУ І СІМ’Ї: </a:t>
            </a:r>
            <a:endParaRPr lang="uk-UA" altLang="ru-RU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загальні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збори;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засідання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 закладу;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групові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батьківські збори; 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групові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консультації;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індивідуальні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консультації;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інші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 роботи: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дні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відкритих дверей (організація харчування), 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ознайомлення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батьків з успіхами дітей (з результатами </a:t>
            </a:r>
            <a:r>
              <a:rPr lang="uk-UA" alt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антропометричними даними, діагностування групи),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змінна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інформація в куточку для батьків,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презентація 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папок – пересувок з безпеки життєдіяльності, з фізичного та мовленнєвого розвитку;</a:t>
            </a:r>
            <a:endParaRPr lang="ru-RU" alt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залучення батьків до участі в спортивних змаганнях, виставках, обладнання ігрових зон, підготовка до дитячих свят, допомога у </a:t>
            </a:r>
            <a:r>
              <a:rPr lang="uk-UA" alt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благоустрої</a:t>
            </a:r>
            <a:r>
              <a:rPr lang="uk-UA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приміщень закладу.</a:t>
            </a:r>
          </a:p>
        </p:txBody>
      </p:sp>
    </p:spTree>
    <p:extLst>
      <p:ext uri="{BB962C8B-B14F-4D97-AF65-F5344CB8AC3E}">
        <p14:creationId xmlns:p14="http://schemas.microsoft.com/office/powerpoint/2010/main" val="7989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3132"/>
            <a:ext cx="9701700" cy="1657268"/>
          </a:xfrm>
        </p:spPr>
        <p:txBody>
          <a:bodyPr>
            <a:noAutofit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 норм техніки безпеки в дошкільному 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 дитячого </a:t>
            </a:r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травматизму</a:t>
            </a:r>
            <a:endParaRPr lang="ru-RU" alt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888" y="2196215"/>
            <a:ext cx="10153403" cy="42164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Робота </a:t>
            </a:r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 колективу та всіх робітників ЗДО щодо профілактики дитячого травматизму будується на Базовому компоненті дошкільної освіти в Україні та освітньої програми виховання дітей від двох до семи років «Дитина», яка спрямовує роботу педагогів на формування у дошкільників певної життєвої позиції, елементарної життєвої компетентності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2335" y="261257"/>
            <a:ext cx="9452319" cy="1669143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Дисциплінарна практика та аналіз звернень громадян з питань діяльності дошкільного навчального 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3" y="1930400"/>
            <a:ext cx="9333565" cy="439914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Закону України «Про звернення громадян» від 02.10.1996 р., Указу Президента України № 700/2002 «Про додаткові заходи забезпечення реалізації громадянами конституційного права на звернення», Інструкції з діловодства за зверненнями громадян, яка затверджена постановою Кабінету Міністрів України від 14 квітня 1997 р. № 348, в дошкільному навчальному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ряд заходів, а саме:  ведуться  журнали обліку особистого прийому громадян, реєстрації пропозицій, заяв і скарг громадян.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1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312717"/>
            <a:ext cx="8596668" cy="613558"/>
          </a:xfrm>
        </p:spPr>
        <p:txBody>
          <a:bodyPr>
            <a:normAutofit fontScale="90000"/>
          </a:bodyPr>
          <a:lstStyle/>
          <a:p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ПІДСУМКИ: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1151907"/>
            <a:ext cx="10046084" cy="52963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Підводячи підсумки минулого навчального року можна впевнено стверджувати, що адміністрація закладу організовувала   безпечні   умови  для праці та </a:t>
            </a:r>
            <a:r>
              <a:rPr lang="uk-UA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виховної діяльності членів трудового колективу.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дітьми проводилась систематично, цілеспрямовано, комплексно, з урахуванням вікових можливостей дітей та відповідно до вимог Базового компоненту.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Оцінюючи результати досягнень закладу, можна зробити такий висновок: у нашому закладі дошкільної освіти сформовано цілісний освітній простір, в якому дітям надають якісні освітні послуги, піклуються про здоров’я кожної дитини, залучають позабюджетні асигнування для розвитку дошкільного закладу. </a:t>
            </a:r>
            <a:endParaRPr lang="uk-UA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 </a:t>
            </a: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гігієнічні норми у дитячому садку дотримуються, на постійному контролі перебуває питання раціонального харчування. 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Зобов’язання адміністрації, передбачені колективним договором, ретельно виконувались.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3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3568" y="509419"/>
            <a:ext cx="92904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благодійної допомоги батьків та спільній праці з колективом садочку була покращена матеріальна  база, санітарно-гігієнічні  умови,  естетичне оформлення приміщень, споруди ЗДО.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Звітна інформація щодо залучення батьківської допомоги оприлюднювалась на зборах, та на сайті  закладу у розділі «Прозорість та інформаційна відкритість закладу в підрозділи»  «Благодійні внески».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8" y="3488267"/>
            <a:ext cx="5469466" cy="3005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3488266"/>
            <a:ext cx="6011333" cy="3005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66" y="220134"/>
            <a:ext cx="5469467" cy="2988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3200"/>
            <a:ext cx="5825067" cy="300566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1849" y="4472367"/>
            <a:ext cx="11191502" cy="1320800"/>
          </a:xfrm>
        </p:spPr>
        <p:txBody>
          <a:bodyPr>
            <a:noAutofit/>
          </a:bodyPr>
          <a:lstStyle/>
          <a:p>
            <a:r>
              <a:rPr lang="uk-UA" sz="1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1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2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" y="899409"/>
            <a:ext cx="5878642" cy="2939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209" y="3838730"/>
            <a:ext cx="5276540" cy="263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" y="4108553"/>
            <a:ext cx="4994223" cy="249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35" y="899409"/>
            <a:ext cx="5009214" cy="2504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374754"/>
            <a:ext cx="5608820" cy="2804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374754"/>
            <a:ext cx="5728740" cy="286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3762531"/>
            <a:ext cx="5608818" cy="280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3762531"/>
            <a:ext cx="5456421" cy="280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86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2153" y="257897"/>
            <a:ext cx="1079269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Мережа дошкільного закладу: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11 груп з денним перебуванням дітей: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 групи раннього віку;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9 груп для дітей дошкільного віку.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 групи з 12 – годинним режимом 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 група з 10,5 – годинним режимом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2019/2020 навчальному році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списковий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склад вихованців складав 238 дітей (групи раннього віку – 35 дітей, дошкільні групи - 203 дитини).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Мова навчання та виховання дітей – українська. 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71898" cy="1320800"/>
          </a:xfrm>
        </p:spPr>
        <p:txBody>
          <a:bodyPr/>
          <a:lstStyle/>
          <a:p>
            <a:pPr algn="ctr"/>
            <a:r>
              <a:rPr lang="uk-UA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метою діяльності колективу</a:t>
            </a:r>
            <a:br>
              <a:rPr lang="uk-UA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 №382 «Джерельце»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2160589"/>
            <a:ext cx="9974190" cy="414135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alt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</a:t>
            </a:r>
            <a:r>
              <a:rPr lang="uk-UA" alt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належних умов для </a:t>
            </a:r>
            <a:r>
              <a:rPr lang="uk-UA" alt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рівного </a:t>
            </a:r>
            <a:r>
              <a:rPr lang="uk-UA" alt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доступу до якісної освіти, виховання особистості дитини, створення </a:t>
            </a:r>
            <a:r>
              <a:rPr lang="uk-UA" alt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доброзичливої, творчої атмосфери, де </a:t>
            </a:r>
            <a:r>
              <a:rPr lang="uk-UA" alt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враховувалися б інтереси та бажання дитини</a:t>
            </a:r>
            <a:endParaRPr lang="ru-RU" altLang="ru-RU" sz="3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08758"/>
            <a:ext cx="9962957" cy="1235034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щодо забезпечення навчального закладу кваліфікованими педагогічними кадрами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6919"/>
            <a:ext cx="9808578" cy="4414443"/>
          </a:xfrm>
        </p:spPr>
        <p:txBody>
          <a:bodyPr>
            <a:normAutofit lnSpcReduction="10000"/>
          </a:bodyPr>
          <a:lstStyle/>
          <a:p>
            <a:endParaRPr lang="uk-UA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2019/2020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 році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вихованцями працювали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педагогів: </a:t>
            </a:r>
            <a:endParaRPr lang="uk-UA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вищої категорії 1 педагог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кваліфікаційну категорію «спеціаліст 1 категорії»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педагога,  </a:t>
            </a:r>
            <a:b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кваліфікаційну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  «спеціаліст» 8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</a:p>
          <a:p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Тарифний  розряд (10,11) мають </a:t>
            </a:r>
            <a:r>
              <a:rPr lang="uk-UA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педагогів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Звання «вихователь – методист» 3 педагога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864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1658</TotalTime>
  <Words>1625</Words>
  <Application>Microsoft Office PowerPoint</Application>
  <PresentationFormat>Широкоэкранный</PresentationFormat>
  <Paragraphs>152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Times New Roman</vt:lpstr>
      <vt:lpstr>Trebuchet MS</vt:lpstr>
      <vt:lpstr>Wingdings 3</vt:lpstr>
      <vt:lpstr>Грань</vt:lpstr>
      <vt:lpstr>Комунальний заклад «Дошкільний навчальний заклад (ясла-садок) №382 «Джерельце» Харківської міської ради»</vt:lpstr>
      <vt:lpstr>Презентация PowerPoint</vt:lpstr>
      <vt:lpstr>Презентация PowerPoint</vt:lpstr>
      <vt:lpstr>Завдання звітування </vt:lpstr>
      <vt:lpstr>Презентация PowerPoint</vt:lpstr>
      <vt:lpstr>Презентация PowerPoint</vt:lpstr>
      <vt:lpstr>Презентация PowerPoint</vt:lpstr>
      <vt:lpstr>Головною метою діяльності колективу  ЗДО №382 «Джерельце»</vt:lpstr>
      <vt:lpstr>Заходи щодо забезпечення навчального закладу кваліфікованими педагогічними кадрами  </vt:lpstr>
      <vt:lpstr>Презентация PowerPoint</vt:lpstr>
      <vt:lpstr>Головною метою закладу дошкільної освіти є: </vt:lpstr>
      <vt:lpstr>Групові кімнати</vt:lpstr>
      <vt:lpstr>Презентация PowerPoint</vt:lpstr>
      <vt:lpstr>Спальні кімнати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ЄДИНА МЕТОДИЧНА ТЕМА над якою працює педагогічний колектив </vt:lpstr>
      <vt:lpstr>ОСНОВНІ ЗАВДАННЯ на 2019/2020 навчальний рік</vt:lpstr>
      <vt:lpstr>Презентация PowerPoint</vt:lpstr>
      <vt:lpstr>Розвивальне середовище</vt:lpstr>
      <vt:lpstr>Презентация PowerPoint</vt:lpstr>
      <vt:lpstr>Презентация PowerPoint</vt:lpstr>
      <vt:lpstr>Проведення різних форм методичної роботи з педагогами позитивно вплинуло на якість освітньої роботи з дітьми: </vt:lpstr>
      <vt:lpstr>Фінансово-господарська діяльність закладу упродовж 2019/2020 навчального року здійснювалась за рахунок бюджетних асигнувань, а також благодійних внесків батьків дошкільників. Заходи, передбачені планом щодо збереження та зміцнення матеріальної бази установи, виконано.  </vt:lpstr>
      <vt:lpstr>За квітень-травень була проведена  наступна робота</vt:lpstr>
      <vt:lpstr>Презентация PowerPoint</vt:lpstr>
      <vt:lpstr>Використання бюджетних коштів на утримання закладу у 2019/2020 навчальному році було направлено на: </vt:lpstr>
      <vt:lpstr>Медичне обслуговування вихованців </vt:lpstr>
      <vt:lpstr>Презентация PowerPoint</vt:lpstr>
      <vt:lpstr>Вартість за  харчування з 02 січня 2020 року  </vt:lpstr>
      <vt:lpstr>Організація харчування</vt:lpstr>
      <vt:lpstr>Презентация PowerPoint</vt:lpstr>
      <vt:lpstr>Презентация PowerPoint</vt:lpstr>
      <vt:lpstr>Навчально-виховна робота у закладі дошкільної освіти </vt:lpstr>
      <vt:lpstr>Презентация PowerPoint</vt:lpstr>
      <vt:lpstr>Пізнавально – дослідницька діяльність</vt:lpstr>
      <vt:lpstr>Робота під час  карантину </vt:lpstr>
      <vt:lpstr>Презентация PowerPoint</vt:lpstr>
      <vt:lpstr>Дотримання норм техніки безпеки в дошкільному закладі. Стан дитячого травматизму</vt:lpstr>
      <vt:lpstr>Дисциплінарна практика та аналіз звернень громадян з питань діяльності дошкільного навчального закладу </vt:lpstr>
      <vt:lpstr>ПІДСУМКИ: </vt:lpstr>
      <vt:lpstr>Презентация PowerPoint</vt:lpstr>
      <vt:lpstr>Дякую за увагу!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2019-08-20T10:07:20Z</dcterms:created>
  <dcterms:modified xsi:type="dcterms:W3CDTF">2020-06-26T10:43:29Z</dcterms:modified>
</cp:coreProperties>
</file>